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69"/>
  </p:notesMasterIdLst>
  <p:handoutMasterIdLst>
    <p:handoutMasterId r:id="rId70"/>
  </p:handoutMasterIdLst>
  <p:sldIdLst>
    <p:sldId id="256" r:id="rId2"/>
    <p:sldId id="380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8" r:id="rId23"/>
    <p:sldId id="559" r:id="rId24"/>
    <p:sldId id="560" r:id="rId25"/>
    <p:sldId id="561" r:id="rId26"/>
    <p:sldId id="562" r:id="rId27"/>
    <p:sldId id="563" r:id="rId28"/>
    <p:sldId id="564" r:id="rId29"/>
    <p:sldId id="565" r:id="rId30"/>
    <p:sldId id="566" r:id="rId31"/>
    <p:sldId id="568" r:id="rId32"/>
    <p:sldId id="567" r:id="rId33"/>
    <p:sldId id="569" r:id="rId34"/>
    <p:sldId id="570" r:id="rId35"/>
    <p:sldId id="571" r:id="rId36"/>
    <p:sldId id="572" r:id="rId37"/>
    <p:sldId id="573" r:id="rId38"/>
    <p:sldId id="574" r:id="rId39"/>
    <p:sldId id="575" r:id="rId40"/>
    <p:sldId id="576" r:id="rId41"/>
    <p:sldId id="577" r:id="rId42"/>
    <p:sldId id="578" r:id="rId43"/>
    <p:sldId id="579" r:id="rId44"/>
    <p:sldId id="580" r:id="rId45"/>
    <p:sldId id="581" r:id="rId46"/>
    <p:sldId id="582" r:id="rId47"/>
    <p:sldId id="583" r:id="rId48"/>
    <p:sldId id="604" r:id="rId49"/>
    <p:sldId id="584" r:id="rId50"/>
    <p:sldId id="585" r:id="rId51"/>
    <p:sldId id="586" r:id="rId52"/>
    <p:sldId id="587" r:id="rId53"/>
    <p:sldId id="588" r:id="rId54"/>
    <p:sldId id="589" r:id="rId55"/>
    <p:sldId id="590" r:id="rId56"/>
    <p:sldId id="592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275" r:id="rId68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640032"/>
    <a:srgbClr val="452103"/>
    <a:srgbClr val="683104"/>
    <a:srgbClr val="592A03"/>
    <a:srgbClr val="CC9900"/>
    <a:srgbClr val="CCCC00"/>
    <a:srgbClr val="FCF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3" autoAdjust="0"/>
    <p:restoredTop sz="94711" autoAdjust="0"/>
  </p:normalViewPr>
  <p:slideViewPr>
    <p:cSldViewPr>
      <p:cViewPr varScale="1">
        <p:scale>
          <a:sx n="85" d="100"/>
          <a:sy n="85" d="100"/>
        </p:scale>
        <p:origin x="1248" y="72"/>
      </p:cViewPr>
      <p:guideLst>
        <p:guide orient="horz" pos="2160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2"/>
    </p:cViewPr>
  </p:sorterViewPr>
  <p:notesViewPr>
    <p:cSldViewPr>
      <p:cViewPr varScale="1">
        <p:scale>
          <a:sx n="76" d="100"/>
          <a:sy n="76" d="100"/>
        </p:scale>
        <p:origin x="-2214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24F74D30-D5A7-41C5-A4C0-CAFC65F90964}" type="datetimeFigureOut">
              <a:rPr lang="ko-KR" altLang="en-US"/>
              <a:pPr>
                <a:defRPr/>
              </a:pPr>
              <a:t>2019-04-24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BF2E8DFE-2409-4011-92E7-BD1A7EFA49F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3E72A010-B33B-413E-8815-8AC32070BF38}" type="datetimeFigureOut">
              <a:rPr lang="ko-KR" altLang="en-US"/>
              <a:pPr>
                <a:defRPr/>
              </a:pPr>
              <a:t>2019-04-24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latinLnBrk="0" hangingPunct="0">
              <a:defRPr kumimoji="0" sz="1200">
                <a:ea typeface="돋움" pitchFamily="50" charset="-127"/>
              </a:defRPr>
            </a:lvl1pPr>
          </a:lstStyle>
          <a:p>
            <a:pPr>
              <a:defRPr/>
            </a:pPr>
            <a:fld id="{3A647E88-D35A-4442-B6CA-FC479FA69C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8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뇌를 자극하는 </a:t>
            </a:r>
            <a:r>
              <a:rPr lang="en-US" altLang="ko-KR" sz="18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JSP &amp; </a:t>
            </a:r>
            <a:r>
              <a:rPr lang="en-US" altLang="ko-KR" sz="1800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Servlet</a:t>
            </a:r>
            <a:endParaRPr lang="ko-KR" altLang="en-US" sz="1800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defRPr/>
            </a:pPr>
            <a:r>
              <a:rPr kumimoji="0" lang="en-US" altLang="ko-KR"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ea typeface="돋움" pitchFamily="50" charset="-127"/>
            </a:endParaRPr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ea typeface="돋움" pitchFamily="50" charset="-127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ea typeface="돋움" pitchFamily="50" charset="-127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8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뇌를 자극하는 </a:t>
            </a:r>
            <a:r>
              <a:rPr lang="en-US" altLang="ko-KR" sz="1800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JSP &amp; </a:t>
            </a:r>
            <a:r>
              <a:rPr lang="en-US" altLang="ko-KR" sz="1800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Servlet</a:t>
            </a:r>
            <a:endParaRPr lang="ko-KR" altLang="en-US" sz="1800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  <a:ea typeface="돋움" pitchFamily="50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368779AD-034F-4328-916E-341B16EDCA6F}" type="slidenum">
              <a:rPr lang="ko-KR" altLang="en-US" sz="110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 eaLnBrk="0" hangingPunct="0">
                <a:defRPr/>
              </a:pPr>
              <a:t>‹#›</a:t>
            </a:fld>
            <a:r>
              <a:rPr lang="en-US" altLang="ko-KR" sz="1100" dirty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t>/66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2"/>
            <a:endParaRPr lang="en-US" altLang="ko-KR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>
              <a:ea typeface="돋움" pitchFamily="50" charset="-127"/>
            </a:endParaRPr>
          </a:p>
        </p:txBody>
      </p:sp>
      <p:grpSp>
        <p:nvGrpSpPr>
          <p:cNvPr id="2" name="Group 191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6003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0" r:id="rId3"/>
    <p:sldLayoutId id="2147484293" r:id="rId4"/>
    <p:sldLayoutId id="2147484289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rgbClr val="6600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3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6600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9218" name="제목 5"/>
          <p:cNvSpPr>
            <a:spLocks noGrp="1"/>
          </p:cNvSpPr>
          <p:nvPr>
            <p:ph type="ctrTitle"/>
          </p:nvPr>
        </p:nvSpPr>
        <p:spPr>
          <a:xfrm>
            <a:off x="1447800" y="4267200"/>
            <a:ext cx="7696200" cy="838200"/>
          </a:xfrm>
        </p:spPr>
        <p:txBody>
          <a:bodyPr/>
          <a:lstStyle/>
          <a:p>
            <a:r>
              <a:rPr lang="en-US" altLang="ko-KR"/>
              <a:t>JSP</a:t>
            </a:r>
            <a:r>
              <a:rPr lang="ko-KR" altLang="en-US"/>
              <a:t>의 기초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익스프레션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&lt;%=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시작해서 </a:t>
            </a:r>
            <a:r>
              <a:rPr lang="en-US" altLang="ko-KR"/>
              <a:t>%&gt;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끝나고 그 사이에 자바 식이 들어갈 수 있다</a:t>
            </a:r>
            <a:r>
              <a:rPr lang="en-US" altLang="ko-KR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이 식은 상수나 변수 이름 하나로 구성될 수도 있고</a:t>
            </a:r>
            <a:r>
              <a:rPr lang="en-US" altLang="ko-KR"/>
              <a:t>, </a:t>
            </a:r>
            <a:r>
              <a:rPr lang="ko-KR" altLang="en-US"/>
              <a:t>연산자를 포함할 수도 있으며</a:t>
            </a:r>
            <a:r>
              <a:rPr lang="en-US" altLang="ko-KR"/>
              <a:t>, </a:t>
            </a:r>
            <a:r>
              <a:rPr lang="ko-KR" altLang="en-US"/>
              <a:t>리턴 값이 있는 메서드 호출식이 될 수도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2">
              <a:lnSpc>
                <a:spcPct val="150000"/>
              </a:lnSpc>
            </a:pPr>
            <a:r>
              <a:rPr lang="ko-KR" altLang="en-US"/>
              <a:t>이 식은 웹 서버 쪽에서 실행되고 그 결과만 웹 브라우저로 전송된다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048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66800" y="3276600"/>
          <a:ext cx="1143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total 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200400" y="3276600"/>
          <a:ext cx="1676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total + 101 %&gt;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91200" y="3276600"/>
          <a:ext cx="18288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Math.sqrt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(num) 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525588" y="3582988"/>
            <a:ext cx="3032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32213" y="3582988"/>
            <a:ext cx="692150" cy="15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248400" y="3582988"/>
            <a:ext cx="984250" cy="15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19200" y="39624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식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05200" y="39624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식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24600" y="39624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식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5" name="직선 화살표 연결선 24"/>
          <p:cNvCxnSpPr>
            <a:stCxn id="21" idx="0"/>
          </p:cNvCxnSpPr>
          <p:nvPr/>
        </p:nvCxnSpPr>
        <p:spPr>
          <a:xfrm rot="5400000" flipH="1" flipV="1">
            <a:off x="1484313" y="3771900"/>
            <a:ext cx="3810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0"/>
          </p:cNvCxnSpPr>
          <p:nvPr/>
        </p:nvCxnSpPr>
        <p:spPr>
          <a:xfrm rot="5400000" flipH="1" flipV="1">
            <a:off x="3800475" y="3773488"/>
            <a:ext cx="350837" cy="26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0"/>
          </p:cNvCxnSpPr>
          <p:nvPr/>
        </p:nvCxnSpPr>
        <p:spPr>
          <a:xfrm rot="16200000" flipV="1">
            <a:off x="6605588" y="3786188"/>
            <a:ext cx="341312" cy="11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150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38200" y="1524000"/>
          <a:ext cx="6019800" cy="2286001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페이지의 코드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&lt;HEAD&gt;&lt;TITLE&gt;1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for (int cnt = 1; cnt 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더한 값은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total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507" name="Group 27"/>
          <p:cNvGraphicFramePr>
            <a:graphicFrameLocks noGrp="1"/>
          </p:cNvGraphicFramePr>
          <p:nvPr/>
        </p:nvGraphicFramePr>
        <p:xfrm>
          <a:off x="838200" y="4283075"/>
          <a:ext cx="6019800" cy="2042160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서블릿 클래스의 코드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“&lt;HTML&gt;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“&lt;HEAD&gt;&lt;TITLE&gt;1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“&lt;BODY&gt;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for (int cnt = 1; cnt 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out.print( “1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더한 값은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out.println(total);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“&lt;/BODY&gt;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“&lt;/HTML&gt;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34200" y="53340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스크립틀릿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안에 있던 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명령문</a:t>
            </a:r>
          </a:p>
        </p:txBody>
      </p:sp>
      <p:sp>
        <p:nvSpPr>
          <p:cNvPr id="14" name="오른쪽 중괄호 13"/>
          <p:cNvSpPr/>
          <p:nvPr/>
        </p:nvSpPr>
        <p:spPr>
          <a:xfrm>
            <a:off x="3810000" y="5181600"/>
            <a:ext cx="152400" cy="304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구부러진 연결선 17"/>
          <p:cNvCxnSpPr>
            <a:stCxn id="13" idx="1"/>
          </p:cNvCxnSpPr>
          <p:nvPr/>
        </p:nvCxnSpPr>
        <p:spPr>
          <a:xfrm rot="10800000">
            <a:off x="4038600" y="5334000"/>
            <a:ext cx="2895600" cy="1905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아래쪽 화살표 18"/>
          <p:cNvSpPr/>
          <p:nvPr/>
        </p:nvSpPr>
        <p:spPr>
          <a:xfrm>
            <a:off x="3276600" y="3962400"/>
            <a:ext cx="990600" cy="15240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67200" y="5715000"/>
            <a:ext cx="1981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안에 있던 자바 식</a:t>
            </a:r>
          </a:p>
        </p:txBody>
      </p:sp>
      <p:cxnSp>
        <p:nvCxnSpPr>
          <p:cNvPr id="22" name="구부러진 연결선 21"/>
          <p:cNvCxnSpPr/>
          <p:nvPr/>
        </p:nvCxnSpPr>
        <p:spPr>
          <a:xfrm rot="10800000">
            <a:off x="2133600" y="5867400"/>
            <a:ext cx="2133600" cy="15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00200" y="6400800"/>
            <a:ext cx="5029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3-6]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페이지의 코드가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클래스의 코드로 변환되는 방법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253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 l="28775" t="8147" r="30028" b="4277"/>
          <a:stretch>
            <a:fillRect/>
          </a:stretch>
        </p:blipFill>
        <p:spPr bwMode="auto">
          <a:xfrm>
            <a:off x="838200" y="1371600"/>
            <a:ext cx="7315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1600200" y="6400800"/>
            <a:ext cx="5029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3-7]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페이지로부터 변환된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서블릿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클래스의 소스 코드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페이지의 스크립틀릿은 모두 </a:t>
            </a:r>
            <a:r>
              <a:rPr lang="en-US" altLang="ko-KR"/>
              <a:t>_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jspService</a:t>
            </a:r>
            <a:r>
              <a:rPr lang="en-US" altLang="ko-KR"/>
              <a:t> </a:t>
            </a:r>
            <a:r>
              <a:rPr lang="ko-KR" altLang="en-US"/>
              <a:t>메서드 안에 들어가는 명령문이 되므로</a:t>
            </a:r>
            <a:r>
              <a:rPr lang="en-US" altLang="ko-KR"/>
              <a:t>, </a:t>
            </a:r>
            <a:r>
              <a:rPr lang="ko-KR" altLang="en-US"/>
              <a:t>한 스크립틀릿 안에서 선언한 변수를 그 뒤에 나오는 다른 스크립틀릿 안에 사용하는 것이 가능하다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355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22544" name="Group 16"/>
          <p:cNvGraphicFramePr>
            <a:graphicFrameLocks noGrp="1"/>
          </p:cNvGraphicFramePr>
          <p:nvPr/>
        </p:nvGraphicFramePr>
        <p:xfrm>
          <a:off x="838200" y="2544763"/>
          <a:ext cx="6019800" cy="3490913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여러 개의 스크립틀릿이 있는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200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for (int cnt = 1; cnt 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 &lt;%= total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for (int cnt = 101; cnt &lt;= 200;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200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 &lt;%= total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10400" y="2895600"/>
            <a:ext cx="1676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total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변수를 선언한다</a:t>
            </a:r>
          </a:p>
        </p:txBody>
      </p:sp>
      <p:cxnSp>
        <p:nvCxnSpPr>
          <p:cNvPr id="20" name="직선 화살표 연결선 19"/>
          <p:cNvCxnSpPr>
            <a:stCxn id="18" idx="1"/>
          </p:cNvCxnSpPr>
          <p:nvPr/>
        </p:nvCxnSpPr>
        <p:spPr>
          <a:xfrm rot="10800000" flipV="1">
            <a:off x="2819400" y="3086100"/>
            <a:ext cx="4191000" cy="80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010400" y="5257800"/>
            <a:ext cx="1600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total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변수를 사용한다</a:t>
            </a:r>
          </a:p>
        </p:txBody>
      </p:sp>
      <p:cxnSp>
        <p:nvCxnSpPr>
          <p:cNvPr id="28" name="직선 화살표 연결선 27"/>
          <p:cNvCxnSpPr>
            <a:stCxn id="24" idx="1"/>
          </p:cNvCxnSpPr>
          <p:nvPr/>
        </p:nvCxnSpPr>
        <p:spPr>
          <a:xfrm rot="10800000">
            <a:off x="3124200" y="5181600"/>
            <a:ext cx="3886200" cy="26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설치하는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실행한 결과</a:t>
            </a: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457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828800"/>
            <a:ext cx="41719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2270125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타원 10"/>
          <p:cNvSpPr/>
          <p:nvPr/>
        </p:nvSpPr>
        <p:spPr>
          <a:xfrm>
            <a:off x="922338" y="2117725"/>
            <a:ext cx="1371600" cy="1143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29200" y="3429000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예제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3-1]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을 그 디렉터리에</a:t>
            </a: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저장하세요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6125" y="3268663"/>
            <a:ext cx="1600200" cy="61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①</a:t>
            </a:r>
            <a:r>
              <a:rPr lang="en-US" altLang="ko-KR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brain03</a:t>
            </a:r>
            <a: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라는 이름의 </a:t>
            </a:r>
            <a:b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</a:br>
            <a: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  웹 애플리케이션</a:t>
            </a:r>
            <a:b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</a:br>
            <a:r>
              <a:rPr lang="ko-KR" altLang="en-US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  디렉터리를 만드세요</a:t>
            </a:r>
            <a:r>
              <a:rPr lang="en-US" altLang="ko-KR" sz="11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.</a:t>
            </a:r>
            <a:endParaRPr lang="ko-KR" altLang="en-US" sz="110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5" name="구부러진 연결선 14"/>
          <p:cNvCxnSpPr>
            <a:stCxn id="13" idx="3"/>
          </p:cNvCxnSpPr>
          <p:nvPr/>
        </p:nvCxnSpPr>
        <p:spPr>
          <a:xfrm flipV="1">
            <a:off x="2346325" y="3387725"/>
            <a:ext cx="1423988" cy="18891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12" idx="0"/>
          </p:cNvCxnSpPr>
          <p:nvPr/>
        </p:nvCxnSpPr>
        <p:spPr>
          <a:xfrm rot="16200000" flipV="1">
            <a:off x="5447506" y="2818607"/>
            <a:ext cx="750887" cy="4699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667000" y="4052888"/>
            <a:ext cx="3505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3-8]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설치 방법</a:t>
            </a:r>
          </a:p>
        </p:txBody>
      </p:sp>
      <p:pic>
        <p:nvPicPr>
          <p:cNvPr id="2458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932363"/>
            <a:ext cx="3657600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2667000" y="6324600"/>
            <a:ext cx="3505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3-9]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선언부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declaration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/>
              <a:t>&lt;%!</a:t>
            </a:r>
            <a:r>
              <a:rPr lang="ko-KR" altLang="en-US"/>
              <a:t>로 시작해서 </a:t>
            </a:r>
            <a:r>
              <a:rPr lang="en-US" altLang="ko-KR"/>
              <a:t>%&gt;</a:t>
            </a:r>
            <a:r>
              <a:rPr lang="ko-KR" altLang="en-US"/>
              <a:t>로 끝나고</a:t>
            </a:r>
            <a:r>
              <a:rPr lang="en-US" altLang="ko-KR"/>
              <a:t>, </a:t>
            </a:r>
            <a:r>
              <a:rPr lang="ko-KR" altLang="en-US"/>
              <a:t>그 사이에 변수 선언문이나 메서드 선언문을 쓸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여기에 선언한 변수</a:t>
            </a:r>
            <a:r>
              <a:rPr lang="en-US" altLang="ko-KR"/>
              <a:t>, </a:t>
            </a:r>
            <a:r>
              <a:rPr lang="ko-KR" altLang="en-US"/>
              <a:t>메서드는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페이지로부터 변환된 서블릿 클래스의 멤버가 되므로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final</a:t>
            </a:r>
            <a:r>
              <a:rPr lang="en-US" altLang="ko-KR"/>
              <a:t>,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public, private, protected, static </a:t>
            </a:r>
            <a:r>
              <a:rPr lang="ko-KR" altLang="en-US"/>
              <a:t>등의 키워드를 붙이는 것도 가능하다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선언부 안에 변수를 선언할 때 주의해야 할 점</a:t>
            </a:r>
          </a:p>
          <a:p>
            <a:pPr lvl="2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페이지로부터 변환된 서블릿 클래스는 기본적으로 멀티 </a:t>
            </a:r>
            <a:r>
              <a:rPr lang="en-US" altLang="ko-KR"/>
              <a:t>– </a:t>
            </a:r>
            <a:r>
              <a:rPr lang="ko-KR" altLang="en-US"/>
              <a:t>스래드 모델로 작동하고</a:t>
            </a:r>
            <a:r>
              <a:rPr lang="en-US" altLang="ko-KR"/>
              <a:t>, </a:t>
            </a:r>
            <a:r>
              <a:rPr lang="ko-KR" altLang="en-US"/>
              <a:t>멀티</a:t>
            </a:r>
            <a:r>
              <a:rPr lang="en-US" altLang="ko-KR"/>
              <a:t>-</a:t>
            </a:r>
            <a:r>
              <a:rPr lang="ko-KR" altLang="en-US"/>
              <a:t>스레드 모델로 작동하는 서블릿 클래스 안에는 인스턴스 변수를 선언하면 안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560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295400" y="3048000"/>
          <a:ext cx="35814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&lt;%! final static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MAX=10000; 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598" name="Group 22"/>
          <p:cNvGraphicFramePr>
            <a:graphicFrameLocks noGrp="1"/>
          </p:cNvGraphicFramePr>
          <p:nvPr/>
        </p:nvGraphicFramePr>
        <p:xfrm>
          <a:off x="1295400" y="3870325"/>
          <a:ext cx="4114800" cy="11887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&lt;%!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private int add(int num1, int num2)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int sum = num1 + num2;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return sum;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1644650" y="4110038"/>
            <a:ext cx="2576513" cy="7302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96000" y="2971800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변수 선언</a:t>
            </a: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2244725" y="3325813"/>
            <a:ext cx="1736725" cy="79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0" idx="1"/>
          </p:cNvCxnSpPr>
          <p:nvPr/>
        </p:nvCxnSpPr>
        <p:spPr>
          <a:xfrm rot="10800000" flipV="1">
            <a:off x="3962400" y="3162300"/>
            <a:ext cx="2133600" cy="1905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096000" y="4267200"/>
            <a:ext cx="1371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매서드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선언</a:t>
            </a:r>
          </a:p>
        </p:txBody>
      </p:sp>
      <p:cxnSp>
        <p:nvCxnSpPr>
          <p:cNvPr id="33" name="구부러진 연결선 32"/>
          <p:cNvCxnSpPr>
            <a:stCxn id="31" idx="1"/>
          </p:cNvCxnSpPr>
          <p:nvPr/>
        </p:nvCxnSpPr>
        <p:spPr>
          <a:xfrm rot="10800000" flipV="1">
            <a:off x="4267200" y="4457700"/>
            <a:ext cx="1828800" cy="381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선언부의 사용 예를 보여주는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662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25616" name="Group 16"/>
          <p:cNvGraphicFramePr>
            <a:graphicFrameLocks noGrp="1"/>
          </p:cNvGraphicFramePr>
          <p:nvPr/>
        </p:nvGraphicFramePr>
        <p:xfrm>
          <a:off x="838200" y="1843088"/>
          <a:ext cx="5257800" cy="3567113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3-2]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선언부를 포함한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&lt;HEAD&gt;&lt;TITLE&gt;2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거듭제곱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2 ^ 1 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power(2, 1) %&gt;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2 ^ 2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 &lt;%= power(2, 2) %&gt;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2 ^ 3 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power(2, 3) %&gt;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2 ^ 4 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power(2, 4) %&gt;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2 ^ 5 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power(2, 5) %&gt;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&lt;%!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private int power(int base, int exponent)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int result= 1;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for (int cnt = 0; cnt &lt; exponent;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result *= base;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return result;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오른쪽 중괄호 12"/>
          <p:cNvSpPr/>
          <p:nvPr/>
        </p:nvSpPr>
        <p:spPr>
          <a:xfrm>
            <a:off x="4191000" y="4038600"/>
            <a:ext cx="304800" cy="1295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53025" y="4457700"/>
            <a:ext cx="685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선언부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10800000" flipV="1">
            <a:off x="4619625" y="4684713"/>
            <a:ext cx="625475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3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971800"/>
            <a:ext cx="276701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선언부가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페이지로부터 생성된 서블릿 클래스의 소스 코드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765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7651" name="Picture 11"/>
          <p:cNvPicPr>
            <a:picLocks noChangeAspect="1" noChangeArrowheads="1"/>
          </p:cNvPicPr>
          <p:nvPr/>
        </p:nvPicPr>
        <p:blipFill>
          <a:blip r:embed="rId2"/>
          <a:srcRect l="33801" t="9065" r="30627" b="10544"/>
          <a:stretch>
            <a:fillRect/>
          </a:stretch>
        </p:blipFill>
        <p:spPr bwMode="auto">
          <a:xfrm>
            <a:off x="685800" y="1828800"/>
            <a:ext cx="7086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지시자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directive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/>
              <a:t>의 다른 문법들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익스프레션 언어</a:t>
            </a:r>
            <a:r>
              <a:rPr lang="en-US" altLang="ko-KR"/>
              <a:t>, </a:t>
            </a:r>
            <a:r>
              <a:rPr lang="ko-KR" altLang="en-US"/>
              <a:t>액션</a:t>
            </a:r>
            <a:r>
              <a:rPr lang="en-US" altLang="ko-KR"/>
              <a:t>)</a:t>
            </a:r>
            <a:r>
              <a:rPr lang="ko-KR" altLang="en-US"/>
              <a:t>과는 다른 목적으로 사용된다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웹 브라우저로부터의 요청을 처리하는 것이 아니라</a:t>
            </a:r>
            <a:r>
              <a:rPr lang="en-US" altLang="ko-KR"/>
              <a:t>, </a:t>
            </a:r>
            <a:r>
              <a:rPr lang="ko-KR" altLang="en-US"/>
              <a:t>웹 컨테이너가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서블릿 클래스로 변환할 때 필요한 정보들을 기술하는 역할을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 사용할 수 있는 지시자의 종류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altLang="ko-KR"/>
              <a:t> </a:t>
            </a:r>
            <a:r>
              <a:rPr lang="ko-KR" altLang="en-US"/>
              <a:t>지시자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지시자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taglib</a:t>
            </a:r>
            <a:r>
              <a:rPr lang="en-US" altLang="ko-KR"/>
              <a:t> </a:t>
            </a:r>
            <a:r>
              <a:rPr lang="ko-KR" altLang="en-US"/>
              <a:t>지시자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867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모든 지시자는 </a:t>
            </a:r>
            <a:r>
              <a:rPr lang="en-US" altLang="ko-KR"/>
              <a:t>&lt;%@</a:t>
            </a:r>
            <a:r>
              <a:rPr lang="ko-KR" altLang="en-US"/>
              <a:t>으로 시작하고 </a:t>
            </a:r>
            <a:r>
              <a:rPr lang="en-US" altLang="ko-KR"/>
              <a:t>%&gt;</a:t>
            </a:r>
            <a:r>
              <a:rPr lang="ko-KR" altLang="en-US"/>
              <a:t>로 끝나야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/>
              <a:t>&lt;%@ </a:t>
            </a:r>
            <a:r>
              <a:rPr lang="ko-KR" altLang="en-US"/>
              <a:t>바로 다음에는 지시자 이름이 와야 하고</a:t>
            </a:r>
            <a:r>
              <a:rPr lang="en-US" altLang="ko-KR"/>
              <a:t>, </a:t>
            </a:r>
            <a:r>
              <a:rPr lang="ko-KR" altLang="en-US"/>
              <a:t>지시자 이름 다음에는 여러 가지 애트리뷰트가 올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altLang="ko-KR"/>
              <a:t> </a:t>
            </a:r>
            <a:r>
              <a:rPr lang="ko-KR" altLang="en-US"/>
              <a:t>지시자는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전체에 적용되는 정보를 기술하기 위해 사용된다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2969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47800" y="2667000"/>
          <a:ext cx="22098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_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목록 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562600" y="2667000"/>
          <a:ext cx="2362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&lt;%@include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_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목록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00400" y="3795713"/>
          <a:ext cx="2743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</a:t>
                      </a:r>
                      <a:r>
                        <a:rPr lang="en-US" altLang="ko-KR" sz="11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taglib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_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목록 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038600" y="3200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지시자 이름</a:t>
            </a:r>
          </a:p>
        </p:txBody>
      </p:sp>
      <p:cxnSp>
        <p:nvCxnSpPr>
          <p:cNvPr id="16" name="직선 화살표 연결선 15"/>
          <p:cNvCxnSpPr>
            <a:stCxn id="7" idx="2"/>
          </p:cNvCxnSpPr>
          <p:nvPr/>
        </p:nvCxnSpPr>
        <p:spPr>
          <a:xfrm rot="5400000">
            <a:off x="4459287" y="3617913"/>
            <a:ext cx="22701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978400" y="2965450"/>
            <a:ext cx="1246188" cy="3508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rot="10800000">
            <a:off x="3038475" y="2927350"/>
            <a:ext cx="1201738" cy="333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내용 개체 틀 27"/>
          <p:cNvSpPr>
            <a:spLocks noGrp="1"/>
          </p:cNvSpPr>
          <p:nvPr>
            <p:ph sz="quarter" idx="10"/>
          </p:nvPr>
        </p:nvSpPr>
        <p:spPr>
          <a:xfrm>
            <a:off x="263525" y="1016000"/>
            <a:ext cx="8567738" cy="540067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학습목표</a:t>
            </a:r>
            <a:endParaRPr lang="en-US" altLang="ko-KR"/>
          </a:p>
          <a:p>
            <a:pPr lvl="1">
              <a:lnSpc>
                <a:spcPct val="150000"/>
              </a:lnSpc>
              <a:defRPr/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기술에서는 웹 애플리케이션을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형태로 구현한다</a:t>
            </a:r>
            <a:r>
              <a:rPr lang="en-US" altLang="ko-KR"/>
              <a:t>. </a:t>
            </a:r>
            <a:r>
              <a:rPr lang="ko-KR" altLang="en-US"/>
              <a:t>이 장에서는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작성하는데 필요한 여러 가지 기초 지식을 배워보자</a:t>
            </a:r>
            <a:r>
              <a:rPr lang="en-US" altLang="ko-KR"/>
              <a:t>.</a:t>
            </a:r>
          </a:p>
          <a:p>
            <a:pPr lvl="1">
              <a:buFont typeface="Wingdings" pitchFamily="2" charset="2"/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내용</a:t>
            </a:r>
            <a:endParaRPr lang="en-US" altLang="ko-KR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페이지란</a:t>
            </a:r>
            <a:r>
              <a:rPr lang="en-US" altLang="ko-KR">
                <a:solidFill>
                  <a:srgbClr val="000000"/>
                </a:solidFill>
              </a:rPr>
              <a:t>?</a:t>
            </a:r>
          </a:p>
          <a:p>
            <a:pPr lvl="1">
              <a:defRPr/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  <a:cs typeface="Times New Roman" pitchFamily="18" charset="0"/>
              </a:rPr>
              <a:t>의 기초 문법</a:t>
            </a:r>
            <a:endParaRPr lang="en-US" altLang="ko-KR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  <a:cs typeface="Times New Roman" pitchFamily="18" charset="0"/>
              </a:rPr>
              <a:t>페이지의 내장 변수</a:t>
            </a:r>
            <a:endParaRPr lang="en-US" altLang="ko-KR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ko-KR" altLang="en-US">
                <a:solidFill>
                  <a:srgbClr val="000000"/>
                </a:solidFill>
                <a:cs typeface="Times New Roman" pitchFamily="18" charset="0"/>
              </a:rPr>
              <a:t>파일 입출력</a:t>
            </a:r>
            <a:endParaRPr lang="en-US" altLang="ko-KR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r>
              <a:rPr lang="ko-KR" altLang="en-US">
                <a:solidFill>
                  <a:srgbClr val="000000"/>
                </a:solidFill>
                <a:cs typeface="Times New Roman" pitchFamily="18" charset="0"/>
              </a:rPr>
              <a:t>다른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  <a:cs typeface="Times New Roman" pitchFamily="18" charset="0"/>
              </a:rPr>
              <a:t>페이지 호출하기</a:t>
            </a:r>
            <a:endParaRPr lang="en-US" altLang="ko-KR">
              <a:solidFill>
                <a:srgbClr val="000000"/>
              </a:solidFill>
              <a:cs typeface="Times New Roman" pitchFamily="18" charset="0"/>
            </a:endParaRPr>
          </a:p>
          <a:p>
            <a:pPr lvl="1">
              <a:defRPr/>
            </a:pPr>
            <a:endParaRPr lang="en-US" altLang="ko-KR" sz="16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072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30795" name="Group 75"/>
          <p:cNvGraphicFramePr>
            <a:graphicFrameLocks noGrp="1"/>
          </p:cNvGraphicFramePr>
          <p:nvPr/>
        </p:nvGraphicFramePr>
        <p:xfrm>
          <a:off x="838200" y="1371600"/>
          <a:ext cx="7620000" cy="5012692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 이름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기술하는 정보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애트리뷰트의 역할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다루는 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contentType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페이지가 생성하는 문서의 종류와 그 문서를 웹 브라우저로 전송할 때 사용되는 인코딩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import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스크립팅 요소 안에서 사용할 자바 클래스와 인터페이스를 임포트하기 위해 사용하는 애트리뷰트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buffer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출력 버퍼의 크기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autoFlush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출력 버퍼가 모두 찼을 때의 동작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isThreadSafe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페이지가 싱글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-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스레드 모드로 작동하도록 만들기 위해 필요한 애트리뷰트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session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페이지의 세션 참여 여부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4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errorPage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에러를 처리할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페이지의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URL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5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isErrorPage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에러를 처리하는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페이지인지 여부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부록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A</a:t>
                      </a:r>
                      <a:endParaRPr kumimoji="0" lang="ko-KR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isELIgnored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익스프레션 언어의 무시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처리 여부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pageEncoding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페이지의 인코딩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info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페이지에 대한 설명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extends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페이지로부터 생성되는 서블릿 클래스의 슈퍼클래스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language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스크립팅 요소 안에서 사용할 프로그래밍 언어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현재는 ‘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’라는 값만 지정할 수 있음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deferredSyntaxAllowedAsLiteral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익스프레션 언어의 예약 문자열인 ‘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#{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’를 사용했을 때의 에러 발생 여부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trimDirectiveWhitespaces</a:t>
                      </a:r>
                      <a:endParaRPr kumimoji="0" lang="ko-KR" alt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지시자 바로 다음에 있는 공백 문자를 제거하기 위해 사용하는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애트리뷰트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286000" y="6400800"/>
            <a:ext cx="441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3-1] </a:t>
            </a:r>
            <a:r>
              <a:rPr lang="en-US" altLang="ko-KR" sz="1100" b="1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page </a:t>
            </a:r>
            <a:r>
              <a:rPr lang="ko-KR" altLang="en-US" sz="1100" b="1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지시자의 애트리뷰트</a:t>
            </a:r>
            <a:endParaRPr lang="ko-KR" altLang="en-US" sz="110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contenType</a:t>
            </a:r>
            <a:r>
              <a:rPr lang="en-US" altLang="ko-KR"/>
              <a:t> </a:t>
            </a:r>
            <a:r>
              <a:rPr lang="ko-KR" altLang="en-US"/>
              <a:t>애트리뷰트는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페이지가 생성하는 문서의 종류와 그 문서를 웹 브라우저로 전송할 때 사용할 인코딩 방식을 지정하기 위해 사용한다</a:t>
            </a:r>
            <a:r>
              <a:rPr lang="en-US" altLang="ko-KR"/>
              <a:t>. </a:t>
            </a:r>
            <a:r>
              <a:rPr lang="ko-KR" altLang="en-US"/>
              <a:t>이 두 값은 세미콜론</a:t>
            </a:r>
            <a:r>
              <a:rPr lang="en-US" altLang="ko-KR"/>
              <a:t>(;)</a:t>
            </a:r>
            <a:r>
              <a:rPr lang="ko-KR" altLang="en-US"/>
              <a:t>으로 구분해서 써야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이용하면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문서뿐만 아니라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en-US" altLang="ko-KR"/>
              <a:t> </a:t>
            </a:r>
            <a:r>
              <a:rPr lang="ko-KR" altLang="en-US"/>
              <a:t>문서도 생성할 수 있다</a:t>
            </a:r>
            <a:r>
              <a:rPr lang="en-US" altLang="ko-KR"/>
              <a:t>. </a:t>
            </a:r>
            <a:r>
              <a:rPr lang="ko-KR" altLang="en-US"/>
              <a:t>그럴 때는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contentType</a:t>
            </a:r>
            <a:r>
              <a:rPr lang="en-US" altLang="ko-KR"/>
              <a:t> </a:t>
            </a:r>
            <a:r>
              <a:rPr lang="ko-KR" altLang="en-US"/>
              <a:t>애트리뷰트에 문서의 종류를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text/xml</a:t>
            </a:r>
            <a:r>
              <a:rPr lang="ko-KR" altLang="en-US"/>
              <a:t>로 써야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174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66800" y="2667000"/>
          <a:ext cx="3810000" cy="381000"/>
        </p:xfrm>
        <a:graphic>
          <a:graphicData uri="http://schemas.openxmlformats.org/drawingml/2006/table">
            <a:tbl>
              <a:tblPr/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867400" y="2667000"/>
            <a:ext cx="2209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한글이 포함된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페이지일 경우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779713" y="2965450"/>
            <a:ext cx="1700212" cy="793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4" idx="1"/>
          </p:cNvCxnSpPr>
          <p:nvPr/>
        </p:nvCxnSpPr>
        <p:spPr>
          <a:xfrm rot="10800000" flipV="1">
            <a:off x="4495800" y="2819400"/>
            <a:ext cx="1371600" cy="1524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066800" y="3419475"/>
          <a:ext cx="3124200" cy="38100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" name="직선 연결선 23"/>
          <p:cNvCxnSpPr/>
          <p:nvPr/>
        </p:nvCxnSpPr>
        <p:spPr>
          <a:xfrm>
            <a:off x="2900363" y="3713163"/>
            <a:ext cx="738187" cy="15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867400" y="3465513"/>
            <a:ext cx="2667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ASCII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코드로만 구성된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페이지일 경우</a:t>
            </a:r>
          </a:p>
        </p:txBody>
      </p:sp>
      <p:cxnSp>
        <p:nvCxnSpPr>
          <p:cNvPr id="27" name="구부러진 연결선 26"/>
          <p:cNvCxnSpPr>
            <a:stCxn id="25" idx="1"/>
          </p:cNvCxnSpPr>
          <p:nvPr/>
        </p:nvCxnSpPr>
        <p:spPr>
          <a:xfrm rot="10800000" flipV="1">
            <a:off x="3657600" y="3617913"/>
            <a:ext cx="2209800" cy="1158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14400" y="4038600"/>
            <a:ext cx="3352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‘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text/html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’은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contentType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애트리뷰트의 디폴트 값이므로 이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page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지시자는 생략할 수 있다</a:t>
            </a:r>
          </a:p>
        </p:txBody>
      </p:sp>
      <p:cxnSp>
        <p:nvCxnSpPr>
          <p:cNvPr id="33" name="직선 화살표 연결선 32"/>
          <p:cNvCxnSpPr>
            <a:stCxn id="31" idx="0"/>
          </p:cNvCxnSpPr>
          <p:nvPr/>
        </p:nvCxnSpPr>
        <p:spPr>
          <a:xfrm rot="5400000" flipH="1" flipV="1">
            <a:off x="2448719" y="3891756"/>
            <a:ext cx="288925" cy="4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페이지가 서블릿 클래스로 변환될 때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contentType</a:t>
            </a:r>
            <a:r>
              <a:rPr lang="en-US" altLang="ko-KR"/>
              <a:t> </a:t>
            </a:r>
            <a:r>
              <a:rPr lang="ko-KR" altLang="en-US"/>
              <a:t>애트리뷰트의 값은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setContentType</a:t>
            </a:r>
            <a:r>
              <a:rPr lang="en-US" altLang="ko-KR"/>
              <a:t> </a:t>
            </a:r>
            <a:r>
              <a:rPr lang="ko-KR" altLang="en-US"/>
              <a:t>메서드 호출문의 파라미터가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277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2771" name="Picture 14"/>
          <p:cNvPicPr>
            <a:picLocks noChangeAspect="1" noChangeArrowheads="1"/>
          </p:cNvPicPr>
          <p:nvPr/>
        </p:nvPicPr>
        <p:blipFill>
          <a:blip r:embed="rId2"/>
          <a:srcRect l="27490" t="15903" r="27400" b="32222"/>
          <a:stretch>
            <a:fillRect/>
          </a:stretch>
        </p:blipFill>
        <p:spPr bwMode="auto">
          <a:xfrm>
            <a:off x="762000" y="2209800"/>
            <a:ext cx="7315200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ko-KR" altLang="en-US"/>
              <a:t> 지시자의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import</a:t>
            </a:r>
            <a:r>
              <a:rPr lang="en-US" altLang="ko-KR"/>
              <a:t> </a:t>
            </a:r>
            <a:r>
              <a:rPr lang="ko-KR" altLang="en-US"/>
              <a:t>애트리뷰트는 자바의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import</a:t>
            </a:r>
            <a:r>
              <a:rPr lang="en-US" altLang="ko-KR"/>
              <a:t> </a:t>
            </a:r>
            <a:r>
              <a:rPr lang="ko-KR" altLang="en-US"/>
              <a:t>문과 마찬가지로 다른 패키지에 속하는 클래스나 인터페이스를 임포트하는 역할을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379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66800" y="2209800"/>
          <a:ext cx="3810000" cy="381000"/>
        </p:xfrm>
        <a:graphic>
          <a:graphicData uri="http://schemas.openxmlformats.org/drawingml/2006/table">
            <a:tbl>
              <a:tblPr/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“java.util.GregorianCalendar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66800" y="3429000"/>
          <a:ext cx="2895600" cy="381000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“java.util.*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6800" y="4724400"/>
          <a:ext cx="3810000" cy="381000"/>
        </p:xfrm>
        <a:graphic>
          <a:graphicData uri="http://schemas.openxmlformats.org/drawingml/2006/table">
            <a:tbl>
              <a:tblPr/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“java.util.ArrayList, java.io.*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219200" y="2895600"/>
            <a:ext cx="411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java.util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패키지의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GregorianCalendar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클래스를 임포트한다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2" name="직선 화살표 연결선 11"/>
          <p:cNvCxnSpPr>
            <a:stCxn id="10" idx="0"/>
          </p:cNvCxnSpPr>
          <p:nvPr/>
        </p:nvCxnSpPr>
        <p:spPr>
          <a:xfrm rot="5400000" flipH="1" flipV="1">
            <a:off x="3100388" y="2689225"/>
            <a:ext cx="382587" cy="30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19200" y="4064000"/>
            <a:ext cx="411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java.util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패키지의 모든 클래스와 인터페이스를 임포트한다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rot="5400000" flipH="1" flipV="1">
            <a:off x="2913857" y="3883819"/>
            <a:ext cx="323850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38200" y="5432425"/>
            <a:ext cx="541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java.util.ArrayList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클래스와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java.io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패키지의 모든 클래스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인터페이스를 임포트한다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5400000" flipH="1" flipV="1">
            <a:off x="3414713" y="5224462"/>
            <a:ext cx="34290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import</a:t>
            </a:r>
            <a:r>
              <a:rPr lang="en-US" altLang="ko-KR"/>
              <a:t> </a:t>
            </a:r>
            <a:r>
              <a:rPr lang="ko-KR" altLang="en-US"/>
              <a:t>애트리뷰트의 사용 예를 보여주는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481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33805" name="Group 13"/>
          <p:cNvGraphicFramePr>
            <a:graphicFrameLocks noGrp="1"/>
          </p:cNvGraphicFramePr>
          <p:nvPr/>
        </p:nvGraphicFramePr>
        <p:xfrm>
          <a:off x="838200" y="1843088"/>
          <a:ext cx="5257800" cy="28397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3-3] page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지시자의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import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애트리뷰트 사용 예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“java.util.GregorianCalendar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날짜와 시각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GregorianCalendar now = new GregorianCalendar();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String date = String.format( “%TF ”, now);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String time = String.format( “%TT ”, now);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오늘의 날짜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&lt;%= date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현재의 시각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&lt;%= time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827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800600"/>
            <a:ext cx="44291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altLang="ko-KR"/>
              <a:t> </a:t>
            </a:r>
            <a:r>
              <a:rPr lang="ko-KR" altLang="en-US"/>
              <a:t>지시자에 여러 종류의 애트리뷰트를 함께 쓸 수도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ko-KR" altLang="en-US"/>
              <a:t> 지시자는 다른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또는</a:t>
            </a:r>
            <a:r>
              <a:rPr lang="en-US" altLang="ko-KR"/>
              <a:t>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문서를 불러다가 현재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페이지의 일부로 만들기 위해 사용한다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불러올 대상은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ko-KR" altLang="en-US"/>
              <a:t> 애트리뷰트를 이용해서 지정할 수 있으며</a:t>
            </a:r>
            <a:r>
              <a:rPr lang="en-US" altLang="ko-KR"/>
              <a:t>, </a:t>
            </a:r>
            <a:r>
              <a:rPr lang="ko-KR" altLang="en-US"/>
              <a:t>이 애트리뷰트의 값은 지시자가 속하는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기준으로 한 상대적인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로 해석된다</a:t>
            </a:r>
            <a:r>
              <a:rPr lang="en-US" altLang="ko-KR"/>
              <a:t>.</a:t>
            </a:r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584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34847" name="Group 31"/>
          <p:cNvGraphicFramePr>
            <a:graphicFrameLocks noGrp="1"/>
          </p:cNvGraphicFramePr>
          <p:nvPr/>
        </p:nvGraphicFramePr>
        <p:xfrm>
          <a:off x="1066800" y="1905000"/>
          <a:ext cx="5791200" cy="45720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                    import= “java.util.GregorianCalendar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1865313" y="2106613"/>
            <a:ext cx="2457450" cy="793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352800" y="2309813"/>
            <a:ext cx="2428875" cy="793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09800" y="2667000"/>
            <a:ext cx="3124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여러 종류의 애트리뷰트를 함께 쓸 수 있다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rot="10800000">
            <a:off x="2825750" y="2160588"/>
            <a:ext cx="776288" cy="50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602038" y="2346325"/>
            <a:ext cx="692150" cy="314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90600" y="4876800"/>
          <a:ext cx="2438400" cy="304800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&lt;%@include file= “Today.jsp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4419600" y="4876800"/>
          <a:ext cx="2895600" cy="304800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&lt;%@include file= “sub1/Today.jsp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914400" y="5562600"/>
            <a:ext cx="2362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현재 디렉터리에 있는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Today.jsp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를</a:t>
            </a: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include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953000" y="5562600"/>
            <a:ext cx="2362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sub1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디렉터리에 있는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Today.jsp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를</a:t>
            </a:r>
          </a:p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include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한다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rot="5400000" flipH="1" flipV="1">
            <a:off x="2174876" y="5297487"/>
            <a:ext cx="379412" cy="174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5400000" flipH="1" flipV="1">
            <a:off x="6095206" y="5301457"/>
            <a:ext cx="388937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지시자의 사용 예를 보여주는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페이지</a:t>
            </a:r>
            <a:endParaRPr lang="ko-KR" altLang="en-US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686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09600" y="1843088"/>
          <a:ext cx="5257800" cy="3338513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3-4] include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지시자의 사용 예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오늘의 메뉴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&lt;H3&gt;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오늘의 메뉴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&lt;/H3&gt;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삼계탕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돈까스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튀김국수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&lt;%@include file= “Today.jsp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861" name="Group 21"/>
          <p:cNvGraphicFramePr>
            <a:graphicFrameLocks noGrp="1"/>
          </p:cNvGraphicFramePr>
          <p:nvPr/>
        </p:nvGraphicFramePr>
        <p:xfrm>
          <a:off x="838200" y="4267200"/>
          <a:ext cx="4648200" cy="762000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contentType=“text/html; charset=euc-kr”%&gt;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import=“java.util.*”%&gt;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 GregorianCalendar now = new GregorianCalendar();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&lt;%= String.format(“%TY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%Tm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월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%Td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일”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, now, now, now)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직선 화살표 연결선 26"/>
          <p:cNvCxnSpPr/>
          <p:nvPr/>
        </p:nvCxnSpPr>
        <p:spPr>
          <a:xfrm rot="16200000" flipV="1">
            <a:off x="2491581" y="3983832"/>
            <a:ext cx="396875" cy="17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819400" y="3886200"/>
            <a:ext cx="2057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Today.jsp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를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include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한다</a:t>
            </a:r>
          </a:p>
        </p:txBody>
      </p:sp>
      <p:pic>
        <p:nvPicPr>
          <p:cNvPr id="36883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362200"/>
            <a:ext cx="2895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지시자의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taglib</a:t>
            </a:r>
            <a:r>
              <a:rPr lang="en-US" altLang="ko-KR"/>
              <a:t> </a:t>
            </a:r>
            <a:r>
              <a:rPr lang="ko-KR" altLang="en-US"/>
              <a:t>지사자는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문법 중 하나인 액션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action</a:t>
            </a:r>
            <a:r>
              <a:rPr lang="en-US" altLang="ko-KR"/>
              <a:t>)</a:t>
            </a:r>
            <a:r>
              <a:rPr lang="ko-KR" altLang="en-US"/>
              <a:t>을 사용할 때 필요하다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taglib</a:t>
            </a:r>
            <a:r>
              <a:rPr lang="en-US" altLang="ko-KR"/>
              <a:t> </a:t>
            </a:r>
            <a:r>
              <a:rPr lang="ko-KR" altLang="en-US"/>
              <a:t>지시자는 액션이 속한 라이브러리를 설치해야만 사용할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789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6800" y="2514600"/>
          <a:ext cx="5791200" cy="381000"/>
        </p:xfrm>
        <a:graphic>
          <a:graphicData uri="http://schemas.openxmlformats.org/drawingml/2006/table">
            <a:tbl>
              <a:tblPr/>
              <a:tblGrid>
                <a:gridCol w="579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&lt;%@taglib prefix= “c” uri= “http://java.sun.com/jsp/jstl/core” %&gt;</a:t>
                      </a: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819400" y="3124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액션이 속하는 라이브러리를 지정하는 지시자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5400000" flipH="1" flipV="1">
            <a:off x="3759201" y="2946400"/>
            <a:ext cx="342900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주석을 기술하는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 주석을 다는 방법은 다양하다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페이지의</a:t>
            </a:r>
            <a:r>
              <a:rPr lang="en-US" altLang="ko-KR"/>
              <a:t>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코드 부분 </a:t>
            </a:r>
            <a:r>
              <a:rPr lang="en-US" altLang="ko-KR"/>
              <a:t>: &lt;!--</a:t>
            </a:r>
            <a:r>
              <a:rPr lang="ko-KR" altLang="en-US"/>
              <a:t>로 시작해서 </a:t>
            </a:r>
            <a:r>
              <a:rPr lang="en-US" altLang="ko-KR">
                <a:sym typeface="Wingdings" pitchFamily="2" charset="2"/>
              </a:rPr>
              <a:t>--&gt;</a:t>
            </a:r>
            <a:r>
              <a:rPr lang="ko-KR" altLang="en-US">
                <a:sym typeface="Wingdings" pitchFamily="2" charset="2"/>
              </a:rPr>
              <a:t>로 끝나는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HTML</a:t>
            </a:r>
            <a:r>
              <a:rPr lang="en-US" altLang="ko-KR">
                <a:sym typeface="Wingdings" pitchFamily="2" charset="2"/>
              </a:rPr>
              <a:t> </a:t>
            </a:r>
            <a:r>
              <a:rPr lang="ko-KR" altLang="en-US">
                <a:sym typeface="Wingdings" pitchFamily="2" charset="2"/>
              </a:rPr>
              <a:t>주석을 쓸 수 있다</a:t>
            </a:r>
            <a:r>
              <a:rPr lang="en-US" altLang="ko-KR">
                <a:sym typeface="Wingdings" pitchFamily="2" charset="2"/>
              </a:rPr>
              <a:t>.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페이지의 스크립팅 요소 안 </a:t>
            </a:r>
            <a:r>
              <a:rPr lang="en-US" altLang="ko-KR"/>
              <a:t>: </a:t>
            </a:r>
            <a:r>
              <a:rPr lang="ko-KR" altLang="en-US"/>
              <a:t>자바 문법을 따르는 주석을 쓸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고유의 주석을 사용할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891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0600" y="2667000"/>
          <a:ext cx="1981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&lt;!-- HTML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주석 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--&gt;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914400" y="31242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시작 표시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86000" y="31242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끝 표시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 flipH="1" flipV="1">
            <a:off x="1296988" y="2997200"/>
            <a:ext cx="19526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0"/>
          </p:cNvCxnSpPr>
          <p:nvPr/>
        </p:nvCxnSpPr>
        <p:spPr>
          <a:xfrm rot="16200000" flipV="1">
            <a:off x="2537619" y="2994819"/>
            <a:ext cx="223837" cy="34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990600" y="4038600"/>
          <a:ext cx="16764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/* Java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주석 *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733800" y="4038600"/>
          <a:ext cx="1600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// Java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주석</a:t>
                      </a:r>
                      <a:endParaRPr lang="en-US" altLang="ko-KR" sz="1100" b="1" kern="1200" baseline="0" dirty="0">
                        <a:solidFill>
                          <a:schemeClr val="tx1"/>
                        </a:solidFill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914400" y="44958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시작 표시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057400" y="44958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끝 표시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24300" y="44958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시작 표시</a:t>
            </a:r>
          </a:p>
        </p:txBody>
      </p:sp>
      <p:cxnSp>
        <p:nvCxnSpPr>
          <p:cNvPr id="24" name="직선 화살표 연결선 23"/>
          <p:cNvCxnSpPr>
            <a:stCxn id="20" idx="0"/>
          </p:cNvCxnSpPr>
          <p:nvPr/>
        </p:nvCxnSpPr>
        <p:spPr>
          <a:xfrm rot="5400000" flipH="1" flipV="1">
            <a:off x="1219200" y="4343400"/>
            <a:ext cx="2286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</p:cNvCxnSpPr>
          <p:nvPr/>
        </p:nvCxnSpPr>
        <p:spPr>
          <a:xfrm rot="16200000" flipV="1">
            <a:off x="2247900" y="4305300"/>
            <a:ext cx="2286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4040188" y="4383088"/>
            <a:ext cx="228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990600" y="5486400"/>
          <a:ext cx="18288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&lt;%-- JSP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주석 </a:t>
                      </a:r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--%&gt;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914400" y="60198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시작 표시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057400" y="5970588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끝 표시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rot="5400000" flipH="1" flipV="1">
            <a:off x="1257301" y="5829300"/>
            <a:ext cx="2286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2" idx="0"/>
          </p:cNvCxnSpPr>
          <p:nvPr/>
        </p:nvCxnSpPr>
        <p:spPr>
          <a:xfrm rot="5400000" flipH="1" flipV="1">
            <a:off x="2310607" y="5842794"/>
            <a:ext cx="255587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주석을 기술하는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여러 가지 주석의 사용 예를 보여주는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3993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38930" name="Group 18"/>
          <p:cNvGraphicFramePr>
            <a:graphicFrameLocks noGrp="1"/>
          </p:cNvGraphicFramePr>
          <p:nvPr/>
        </p:nvGraphicFramePr>
        <p:xfrm>
          <a:off x="457200" y="1843088"/>
          <a:ext cx="4419600" cy="3859594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3-5]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여러 가지 주석을 포함하는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1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&lt;HEAD&gt;&lt;TITLE&gt;1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곱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&lt;!--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이것은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에 의해 생성된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HTML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문서입니다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--&gt;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&lt;%--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다음은 데이터를 처리하는 스크립틀릿입니다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--%&gt;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&lt;% int result = 1;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//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곱을 저장할 변수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/* 1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곱하는 반복문 *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for (int cnt = 1; cnt &lt;= 10;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result *=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곱한 값은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&lt;%= result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9947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752600"/>
            <a:ext cx="3810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7620000" y="34290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HTML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주석</a:t>
            </a:r>
          </a:p>
        </p:txBody>
      </p:sp>
      <p:cxnSp>
        <p:nvCxnSpPr>
          <p:cNvPr id="33" name="구부러진 연결선 32"/>
          <p:cNvCxnSpPr>
            <a:stCxn id="27" idx="2"/>
          </p:cNvCxnSpPr>
          <p:nvPr/>
        </p:nvCxnSpPr>
        <p:spPr>
          <a:xfrm rot="5400000">
            <a:off x="7810500" y="3924300"/>
            <a:ext cx="457200" cy="762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620000" y="46482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JAVA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주석</a:t>
            </a:r>
          </a:p>
        </p:txBody>
      </p:sp>
      <p:cxnSp>
        <p:nvCxnSpPr>
          <p:cNvPr id="38" name="구부러진 연결선 37"/>
          <p:cNvCxnSpPr>
            <a:stCxn id="35" idx="1"/>
          </p:cNvCxnSpPr>
          <p:nvPr/>
        </p:nvCxnSpPr>
        <p:spPr>
          <a:xfrm rot="10800000">
            <a:off x="6659563" y="4608513"/>
            <a:ext cx="960437" cy="1920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>
            <a:stCxn id="35" idx="1"/>
          </p:cNvCxnSpPr>
          <p:nvPr/>
        </p:nvCxnSpPr>
        <p:spPr>
          <a:xfrm rot="10800000">
            <a:off x="6781800" y="4724400"/>
            <a:ext cx="838200" cy="76200"/>
          </a:xfrm>
          <a:prstGeom prst="curvedConnector3">
            <a:avLst>
              <a:gd name="adj1" fmla="val 6432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기술에서 웹 애플리케이션을 구연할 때 작성하는 코드를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페이지라고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문서의 사이에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문법의 코드가 삽입되는 형태로 작성된다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코드는 웹 브라우저로 그대로 전송되지만</a:t>
            </a:r>
            <a:r>
              <a:rPr lang="en-US" altLang="ko-KR"/>
              <a:t>,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문법의 코드는 웹 컨테이너 쪽에서 실행되고 그 결과만 웹 브라우저로 전송된다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331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JSP </a:t>
            </a:r>
            <a:r>
              <a:rPr lang="ko-KR" altLang="en-US"/>
              <a:t>페이지란</a:t>
            </a:r>
            <a:r>
              <a:rPr lang="en-US" altLang="ko-KR"/>
              <a:t>?</a:t>
            </a:r>
            <a:endParaRPr lang="ko-KR" altLang="en-US"/>
          </a:p>
        </p:txBody>
      </p:sp>
      <p:graphicFrame>
        <p:nvGraphicFramePr>
          <p:cNvPr id="12305" name="Group 17"/>
          <p:cNvGraphicFramePr>
            <a:graphicFrameLocks noGrp="1"/>
          </p:cNvGraphicFramePr>
          <p:nvPr/>
        </p:nvGraphicFramePr>
        <p:xfrm>
          <a:off x="1295400" y="2286000"/>
          <a:ext cx="6781800" cy="2286000"/>
        </p:xfrm>
        <a:graphic>
          <a:graphicData uri="http://schemas.openxmlformats.org/drawingml/2006/table">
            <a:tbl>
              <a:tblPr/>
              <a:tblGrid>
                <a:gridCol w="67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”text/html;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for (int cnt = 1; cnt 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더한 값은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&lt;%= total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오른쪽 중괄호 17"/>
          <p:cNvSpPr/>
          <p:nvPr/>
        </p:nvSpPr>
        <p:spPr>
          <a:xfrm>
            <a:off x="5105400" y="3124200"/>
            <a:ext cx="228600" cy="9906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91200" y="3657600"/>
            <a:ext cx="1981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HTML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문서의 사이사이에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문법의 코드가 삽입됩니다</a:t>
            </a:r>
          </a:p>
        </p:txBody>
      </p:sp>
      <p:cxnSp>
        <p:nvCxnSpPr>
          <p:cNvPr id="21" name="Shape 20"/>
          <p:cNvCxnSpPr>
            <a:stCxn id="19" idx="0"/>
          </p:cNvCxnSpPr>
          <p:nvPr/>
        </p:nvCxnSpPr>
        <p:spPr>
          <a:xfrm rot="16200000" flipV="1">
            <a:off x="6057900" y="2933700"/>
            <a:ext cx="76200" cy="13716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9" idx="0"/>
          </p:cNvCxnSpPr>
          <p:nvPr/>
        </p:nvCxnSpPr>
        <p:spPr>
          <a:xfrm rot="16200000" flipV="1">
            <a:off x="5257800" y="2133600"/>
            <a:ext cx="1219200" cy="18288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09800" y="4648200"/>
            <a:ext cx="441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3-1] JSP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페이지의 형태</a:t>
            </a:r>
          </a:p>
        </p:txBody>
      </p:sp>
      <p:cxnSp>
        <p:nvCxnSpPr>
          <p:cNvPr id="27" name="Shape 26"/>
          <p:cNvCxnSpPr>
            <a:stCxn id="19" idx="2"/>
          </p:cNvCxnSpPr>
          <p:nvPr/>
        </p:nvCxnSpPr>
        <p:spPr>
          <a:xfrm rot="5400000">
            <a:off x="5713412" y="3049588"/>
            <a:ext cx="3175" cy="2133600"/>
          </a:xfrm>
          <a:prstGeom prst="curvedConnector4">
            <a:avLst>
              <a:gd name="adj1" fmla="val 21084326"/>
              <a:gd name="adj2" fmla="val 7191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페이지의 내장 변수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implicit variable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안에</a:t>
            </a:r>
            <a:r>
              <a:rPr lang="en-US" altLang="ko-KR"/>
              <a:t> </a:t>
            </a:r>
            <a:r>
              <a:rPr lang="ko-KR" altLang="en-US"/>
              <a:t>선언을 하지 않고도 사용할 수 있는 변수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변수는 서블릿 클래스의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doGet, doPost </a:t>
            </a:r>
            <a:r>
              <a:rPr lang="ko-KR" altLang="en-US"/>
              <a:t>메서드의 첫 번째 파라미터와 동일한 역할을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변수는 서블릿 클래스에서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getWriter</a:t>
            </a:r>
            <a:r>
              <a:rPr lang="en-US" altLang="ko-KR"/>
              <a:t> </a:t>
            </a:r>
            <a:r>
              <a:rPr lang="ko-KR" altLang="en-US"/>
              <a:t>메서드를 호출해서 얻은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PrintWriter</a:t>
            </a:r>
            <a:r>
              <a:rPr lang="en-US" altLang="ko-KR"/>
              <a:t> </a:t>
            </a:r>
            <a:r>
              <a:rPr lang="ko-KR" altLang="en-US"/>
              <a:t>객체와 마찬가지의 역할을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096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39951" name="Group 15"/>
          <p:cNvGraphicFramePr>
            <a:graphicFrameLocks noGrp="1"/>
          </p:cNvGraphicFramePr>
          <p:nvPr/>
        </p:nvGraphicFramePr>
        <p:xfrm>
          <a:off x="838200" y="1895475"/>
          <a:ext cx="4648200" cy="2270760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정수를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&lt;H3&gt;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정수를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&lt;/H3&gt;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String str 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.getParameter( “MAX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int max = Integer.parseInt(str);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for (int cnt = 1; cnt &lt;= max;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.println(cnt + “&lt;BR&gt;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867400" y="2200275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rot="10800000" flipV="1">
            <a:off x="2789238" y="2338388"/>
            <a:ext cx="3130550" cy="6746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67400" y="3876675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0800000">
            <a:off x="2235200" y="3613150"/>
            <a:ext cx="3575050" cy="396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38200" y="4200525"/>
            <a:ext cx="3505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3-15]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페이지의 내장 변수의 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안에서 내장 변수를 사용할 수 있는 이유는 웹 컨테이너가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서블릿 클래스로 변환할 때 자동으로 내장 변수를 선언하기 때문이다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페이지에서 사용할 수 있는 내장 변수들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198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41021" name="Group 61"/>
          <p:cNvGraphicFramePr>
            <a:graphicFrameLocks noGrp="1"/>
          </p:cNvGraphicFramePr>
          <p:nvPr/>
        </p:nvGraphicFramePr>
        <p:xfrm>
          <a:off x="990600" y="2362200"/>
          <a:ext cx="7467600" cy="3796665"/>
        </p:xfrm>
        <a:graphic>
          <a:graphicData uri="http://schemas.openxmlformats.org/drawingml/2006/table">
            <a:tbl>
              <a:tblPr/>
              <a:tblGrid>
                <a:gridCol w="1204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변수 이름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제공하는 기능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변수의 역할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변수 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다루는 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doGet, doPost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메서드의 첫 번째 파라미터와 동일한 역할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javax.servlet.http.HttpServletRequest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response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doGet, doPost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메서드의 두 번째 파라미터와 동일한 역할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javax.servlet.http.HttpServletResponse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웹 브라우저로 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HTML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코드를 출력하는 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javax.servlet.jsp.JspWriter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application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페이지가 속하는 웹 애플리케이션에 관련된 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javax.servlet.ServletContext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,6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config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페이지의 구성 정보를 가져오는 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javax.servlet.ServletConfig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6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pageContext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 범위 내에서 사용할 수 있는 데이터 저장 기능 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javax.servlet.jsp.PageContext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7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session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세션에 관련된 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javax.servlet.http.HttpSession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4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page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페이지로부터 생성된 서블릿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java.lang.Object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다루지 않음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exception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익셉션 객체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java.lang.Throwable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5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변수는 서블릿 클래스에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doGet, doPost </a:t>
            </a:r>
            <a:r>
              <a:rPr lang="ko-KR" altLang="en-US"/>
              <a:t>메서드의 첫 번째 파라미터와 동일한 역할을 하고</a:t>
            </a:r>
            <a:r>
              <a:rPr lang="en-US" altLang="ko-KR"/>
              <a:t>, </a:t>
            </a:r>
            <a:r>
              <a:rPr lang="ko-KR" altLang="en-US"/>
              <a:t>타입도 동일하게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javax.serlet.http.HttpServletRequest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웹 브라우저를 통해 입력된 데이터를 가져다가 처리하는 애플리케이션을 작성해보자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301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66800" y="2209800"/>
          <a:ext cx="4114800" cy="3810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str = request.getParameter( “NAME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810000" y="27432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데이터 이름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rot="5400000" flipH="1" flipV="1">
            <a:off x="3963194" y="2591594"/>
            <a:ext cx="304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9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76675"/>
            <a:ext cx="3124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0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3886200"/>
            <a:ext cx="2971800" cy="16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438400" y="5791200"/>
            <a:ext cx="411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3-17]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인사말을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출력하는 웹 애플리케이션의 화면 설계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191000" y="4572000"/>
            <a:ext cx="381000" cy="4572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둘 이상의 화면으로 구성된 애플리케이션은 먼저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을 정한 뒤 각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에 해당하는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코드</a:t>
            </a:r>
            <a:r>
              <a:rPr lang="ko-KR" altLang="en-US"/>
              <a:t>를 작성하는 것이 좋다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403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38200" y="2286000"/>
          <a:ext cx="3124200" cy="30480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http://localhost:8080/brain03/YourName.html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38200" y="2667000"/>
          <a:ext cx="2362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http://localhost:8080/brain03/Hi.jsp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257800" y="2322513"/>
            <a:ext cx="1905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3-17]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왼쪽 화면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44048" name="직선 화살표 연결선 15"/>
          <p:cNvCxnSpPr>
            <a:cxnSpLocks noChangeShapeType="1"/>
            <a:stCxn id="15" idx="1"/>
          </p:cNvCxnSpPr>
          <p:nvPr/>
        </p:nvCxnSpPr>
        <p:spPr bwMode="auto">
          <a:xfrm flipH="1">
            <a:off x="4176713" y="2436813"/>
            <a:ext cx="1081087" cy="317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7" name="직선 화살표 연결선 16"/>
          <p:cNvCxnSpPr/>
          <p:nvPr/>
        </p:nvCxnSpPr>
        <p:spPr>
          <a:xfrm rot="10800000">
            <a:off x="3417888" y="2803525"/>
            <a:ext cx="1839912" cy="14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257800" y="2724150"/>
            <a:ext cx="1905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3-17]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오른쪽 화면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43036" name="Group 28"/>
          <p:cNvGraphicFramePr>
            <a:graphicFrameLocks noGrp="1"/>
          </p:cNvGraphicFramePr>
          <p:nvPr/>
        </p:nvGraphicFramePr>
        <p:xfrm>
          <a:off x="838200" y="3214688"/>
          <a:ext cx="5562600" cy="2668270"/>
        </p:xfrm>
        <a:graphic>
          <a:graphicData uri="http://schemas.openxmlformats.org/drawingml/2006/table">
            <a:tbl>
              <a:tblPr/>
              <a:tblGrid>
                <a:gridCol w="556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3-6]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웹 브라우저로부터 이름을 입력받는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HTML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문서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&lt;META http-equiv= “Content-Type ”  content= “text/html;charset=euc-kr ”&gt;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이름 입력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당신의 이름을 입력하세요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&lt;FORM ACTION=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/brain03/Hi.jsp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METHOD=GET&gt;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이름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&lt;INPUT TYPE=TEXT NAME=YOURNAME&gt;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&lt;INPUT TYPE=SUBMIT VALUE= ‘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확인 ’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&lt;/FORM&gt;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505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44048" name="Group 16"/>
          <p:cNvGraphicFramePr>
            <a:graphicFrameLocks noGrp="1"/>
          </p:cNvGraphicFramePr>
          <p:nvPr/>
        </p:nvGraphicFramePr>
        <p:xfrm>
          <a:off x="838200" y="1524000"/>
          <a:ext cx="4800600" cy="2143824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3-7]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입력된 이름을 가지고 인사말을 출력하는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인사하기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안녕하세요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, &lt;%= request.getParameter( “YOURNAME ”) %&gt;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067" name="Picture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930650"/>
            <a:ext cx="3200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3930650"/>
            <a:ext cx="30480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오른쪽 화살표 19"/>
          <p:cNvSpPr/>
          <p:nvPr/>
        </p:nvSpPr>
        <p:spPr>
          <a:xfrm>
            <a:off x="4191000" y="4419600"/>
            <a:ext cx="381000" cy="6096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38400" y="5638800"/>
            <a:ext cx="411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3-18]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3-6,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3-7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코드와 익스프레션만 가지고도 원하는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문서를 만들어서 출력할 수 있기 때문에</a:t>
            </a:r>
            <a:r>
              <a:rPr lang="en-US" altLang="ko-KR"/>
              <a:t>,</a:t>
            </a:r>
            <a:r>
              <a:rPr lang="ko-KR" altLang="en-US"/>
              <a:t> 서블릿 클래스의 경우처럼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println, print, prinft</a:t>
            </a:r>
            <a:r>
              <a:rPr lang="en-US" altLang="ko-KR"/>
              <a:t> </a:t>
            </a:r>
            <a:r>
              <a:rPr lang="ko-KR" altLang="en-US"/>
              <a:t>메서드를 굳이 호출해야 할 필요가 없다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608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pic>
        <p:nvPicPr>
          <p:cNvPr id="46083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667000"/>
            <a:ext cx="294798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81000" y="5049838"/>
            <a:ext cx="3657600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3-19] 1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부터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까지의 정수를 순서대로</a:t>
            </a:r>
            <a:endParaRPr lang="en-US" altLang="ko-KR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출력하는 웹 페이지</a:t>
            </a:r>
          </a:p>
        </p:txBody>
      </p:sp>
      <p:graphicFrame>
        <p:nvGraphicFramePr>
          <p:cNvPr id="45070" name="Group 14"/>
          <p:cNvGraphicFramePr>
            <a:graphicFrameLocks noGrp="1"/>
          </p:cNvGraphicFramePr>
          <p:nvPr/>
        </p:nvGraphicFramePr>
        <p:xfrm>
          <a:off x="3810000" y="2667000"/>
          <a:ext cx="4800600" cy="2915666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3-7]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입력된 이름을 가지고 인사말을 출력하는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&lt;H3&gt;1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&lt;/H3&gt;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&lt;% for (int cnt = 1; cnt &lt;= 10; cnt++) {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&lt;%= cnt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&lt;% }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변수는 서블릿 클래스에서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getWriter</a:t>
            </a:r>
            <a:r>
              <a:rPr lang="en-US" altLang="ko-KR"/>
              <a:t> </a:t>
            </a:r>
            <a:r>
              <a:rPr lang="ko-KR" altLang="en-US"/>
              <a:t>메서드를 호출해서 얻은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PrintWriter</a:t>
            </a:r>
            <a:r>
              <a:rPr lang="en-US" altLang="ko-KR"/>
              <a:t> </a:t>
            </a:r>
            <a:r>
              <a:rPr lang="ko-KR" altLang="en-US"/>
              <a:t>객체와 비슷한 역할을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710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90600" y="2362200"/>
          <a:ext cx="3657600" cy="3048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out.print( “&lt;FONT SIZE=1&gt;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안녕하세요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!&lt;/FONT&gt;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562600" y="2362200"/>
          <a:ext cx="1600200" cy="30480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“&lt;BR&gt;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108" name="Group 28"/>
          <p:cNvGraphicFramePr>
            <a:graphicFrameLocks noGrp="1"/>
          </p:cNvGraphicFramePr>
          <p:nvPr/>
        </p:nvGraphicFramePr>
        <p:xfrm>
          <a:off x="990600" y="3200400"/>
          <a:ext cx="5715000" cy="3167126"/>
        </p:xfrm>
        <a:graphic>
          <a:graphicData uri="http://schemas.openxmlformats.org/drawingml/2006/table">
            <a:tbl>
              <a:tblPr/>
              <a:tblGrid>
                <a:gridCol w="571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3-8] out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내장 변수를 사용하는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&lt;HEAD&gt;&lt;TITLE&gt;1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&lt;H3&gt;1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순서대로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&lt;/H3&gt;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for (int cnt = 1; cnt &lt;= 10;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out.println(cnt + “&lt;BR&gt;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JspWriter</a:t>
            </a:r>
            <a:r>
              <a:rPr lang="en-US" altLang="ko-KR"/>
              <a:t> </a:t>
            </a:r>
            <a:r>
              <a:rPr lang="ko-KR" altLang="en-US"/>
              <a:t>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PrintWriter</a:t>
            </a:r>
            <a:r>
              <a:rPr lang="ko-KR" altLang="en-US"/>
              <a:t>처럼 스트림 형태로 데이터를 출력하는 클래스는 송신측과 수신측 사이에 가상의 통로를 만든다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PrintWriter</a:t>
            </a:r>
            <a:r>
              <a:rPr lang="en-US" altLang="ko-KR"/>
              <a:t> </a:t>
            </a:r>
            <a:r>
              <a:rPr lang="ko-KR" altLang="en-US"/>
              <a:t>객체를 새로 만들면 기존의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변수가 관리하던 통로와 더불어 두 개의 통로가 공존하게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813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pic>
        <p:nvPicPr>
          <p:cNvPr id="48131" name="Picture 23"/>
          <p:cNvPicPr>
            <a:picLocks noChangeAspect="1" noChangeArrowheads="1"/>
          </p:cNvPicPr>
          <p:nvPr/>
        </p:nvPicPr>
        <p:blipFill>
          <a:blip r:embed="rId2"/>
          <a:srcRect l="34752" t="13757" r="29852" b="42850"/>
          <a:stretch>
            <a:fillRect/>
          </a:stretch>
        </p:blipFill>
        <p:spPr bwMode="auto">
          <a:xfrm>
            <a:off x="990600" y="2971800"/>
            <a:ext cx="7162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286000" y="5715000"/>
            <a:ext cx="411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33600" y="6248400"/>
            <a:ext cx="480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3-20] </a:t>
            </a:r>
            <a:r>
              <a:rPr lang="en-US" altLang="ko-KR" sz="1100" b="1" dirty="0" err="1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response,getWriter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메서드를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호출하면 안 되는 이유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out.print, out.println</a:t>
            </a:r>
            <a:r>
              <a:rPr lang="en-US" altLang="ko-KR"/>
              <a:t> </a:t>
            </a:r>
            <a:r>
              <a:rPr lang="ko-KR" altLang="en-US"/>
              <a:t>메서드를 통해 출력되는 내용뿐만 아니라</a:t>
            </a:r>
            <a:r>
              <a:rPr lang="en-US" altLang="ko-KR"/>
              <a:t>,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페이지 안에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코드와 익스프레션을 통해 출력되는 내용도 모두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변수를 통해 웹 브라우저로 출력된다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altLang="ko-KR"/>
              <a:t> </a:t>
            </a:r>
            <a:r>
              <a:rPr lang="ko-KR" altLang="en-US"/>
              <a:t>지시자의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buffer</a:t>
            </a:r>
            <a:r>
              <a:rPr lang="en-US" altLang="ko-KR"/>
              <a:t> </a:t>
            </a:r>
            <a:r>
              <a:rPr lang="ko-KR" altLang="en-US"/>
              <a:t>애트리뷰트를 이용하면 출력 버퍼의 크기를 바꿀 수 있다</a:t>
            </a:r>
            <a:r>
              <a:rPr lang="en-US" altLang="ko-KR"/>
              <a:t>.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buffer</a:t>
            </a:r>
            <a:r>
              <a:rPr lang="en-US" altLang="ko-KR"/>
              <a:t> </a:t>
            </a:r>
            <a:r>
              <a:rPr lang="ko-KR" altLang="en-US"/>
              <a:t>애트리뷰트에는 버퍼의 크기를 킬로바이트 단위의 정수로 써야 하며</a:t>
            </a:r>
            <a:r>
              <a:rPr lang="en-US" altLang="ko-KR"/>
              <a:t>,</a:t>
            </a:r>
            <a:r>
              <a:rPr lang="ko-KR" altLang="en-US"/>
              <a:t> 뒤에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kb</a:t>
            </a:r>
            <a:r>
              <a:rPr lang="ko-KR" altLang="en-US"/>
              <a:t>라는 단위 표시를 붙여 써야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버퍼의 실제 크기를 알고 싶을 경우에는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변수에 대해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getBufferSize</a:t>
            </a:r>
            <a:r>
              <a:rPr lang="ko-KR" altLang="en-US"/>
              <a:t>라는 메서드를 호출하면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915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38200" y="3810000"/>
          <a:ext cx="2286000" cy="3048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buffer= “2kb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917700" y="43434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출력 버퍼의 크기</a:t>
            </a:r>
          </a:p>
        </p:txBody>
      </p:sp>
      <p:cxnSp>
        <p:nvCxnSpPr>
          <p:cNvPr id="13" name="직선 화살표 연결선 12"/>
          <p:cNvCxnSpPr>
            <a:stCxn id="9" idx="0"/>
          </p:cNvCxnSpPr>
          <p:nvPr/>
        </p:nvCxnSpPr>
        <p:spPr>
          <a:xfrm rot="16200000" flipV="1">
            <a:off x="2328069" y="4182269"/>
            <a:ext cx="300037" cy="22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38200" y="5562600"/>
          <a:ext cx="25146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bsize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out.getBufferSize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();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838200" y="6096000"/>
            <a:ext cx="3276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출력 버퍼의 크기를 바이트 단위로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메서드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0" name="직선 화살표 연결선 19"/>
          <p:cNvCxnSpPr>
            <a:stCxn id="18" idx="0"/>
          </p:cNvCxnSpPr>
          <p:nvPr/>
        </p:nvCxnSpPr>
        <p:spPr>
          <a:xfrm rot="16200000" flipV="1">
            <a:off x="2320131" y="5939632"/>
            <a:ext cx="293687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page</a:t>
            </a:r>
            <a:r>
              <a:rPr lang="en-US" altLang="ko-KR"/>
              <a:t> </a:t>
            </a:r>
            <a:r>
              <a:rPr lang="ko-KR" altLang="en-US"/>
              <a:t>지시자의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buffer</a:t>
            </a:r>
            <a:r>
              <a:rPr lang="en-US" altLang="ko-KR"/>
              <a:t> </a:t>
            </a:r>
            <a:r>
              <a:rPr lang="ko-KR" altLang="en-US"/>
              <a:t>애트리뷰트에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none</a:t>
            </a:r>
            <a:r>
              <a:rPr lang="ko-KR" altLang="en-US"/>
              <a:t>이라는 값을 지정하면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ko-KR"/>
              <a:t> </a:t>
            </a:r>
            <a:r>
              <a:rPr lang="ko-KR" altLang="en-US"/>
              <a:t>내장 변수를 통해 출력되는 내용이 출력 버퍼를 거치지 않고 웹 브라우저로 바로 전송되도록 만들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017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38200" y="2374900"/>
          <a:ext cx="2514600" cy="3048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buffer= “none ”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838200" y="2908300"/>
            <a:ext cx="2362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출력 버퍼를 사용하지 않겠다는 표시</a:t>
            </a:r>
          </a:p>
        </p:txBody>
      </p:sp>
      <p:cxnSp>
        <p:nvCxnSpPr>
          <p:cNvPr id="20" name="직선 화살표 연결선 19"/>
          <p:cNvCxnSpPr>
            <a:stCxn id="18" idx="0"/>
          </p:cNvCxnSpPr>
          <p:nvPr/>
        </p:nvCxnSpPr>
        <p:spPr>
          <a:xfrm rot="5400000" flipH="1" flipV="1">
            <a:off x="2091531" y="2542382"/>
            <a:ext cx="293687" cy="43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174" name="Group 22"/>
          <p:cNvGraphicFramePr>
            <a:graphicFrameLocks noGrp="1"/>
          </p:cNvGraphicFramePr>
          <p:nvPr/>
        </p:nvGraphicFramePr>
        <p:xfrm>
          <a:off x="609600" y="3581400"/>
          <a:ext cx="4419600" cy="2355596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3-10]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출력 버퍼의 크기를 바꾸는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&lt;%@page buffer= “4kb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출력 버퍼의 크기 지정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출력 버퍼의 크기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out.getBufferSize() %&gt;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바이트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0195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3886200"/>
            <a:ext cx="3048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5486400" y="533400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3-21]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3-10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웹 컨테이너는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 dirty="0"/>
              <a:t> </a:t>
            </a:r>
            <a:r>
              <a:rPr lang="ko-KR" altLang="en-US" dirty="0"/>
              <a:t>페이지 전체를 </a:t>
            </a:r>
            <a:r>
              <a:rPr lang="ko-KR" altLang="en-US" dirty="0" err="1"/>
              <a:t>서블릿</a:t>
            </a:r>
            <a:r>
              <a:rPr lang="ko-KR" altLang="en-US" dirty="0"/>
              <a:t> 클래스의 소스 코드로 변환한</a:t>
            </a:r>
            <a:r>
              <a:rPr lang="en-US" altLang="ko-KR" dirty="0"/>
              <a:t> </a:t>
            </a:r>
            <a:r>
              <a:rPr lang="ko-KR" altLang="en-US" dirty="0"/>
              <a:t>다음에</a:t>
            </a:r>
            <a:r>
              <a:rPr lang="en-US" altLang="ko-KR" dirty="0"/>
              <a:t>, </a:t>
            </a:r>
            <a:r>
              <a:rPr lang="ko-KR" altLang="en-US" dirty="0"/>
              <a:t>그 소스 코드를 컴파일해서 그 결과를 가지고 </a:t>
            </a:r>
            <a:r>
              <a:rPr lang="ko-KR" altLang="en-US" dirty="0" err="1"/>
              <a:t>서블릿</a:t>
            </a:r>
            <a:r>
              <a:rPr lang="ko-KR" altLang="en-US" dirty="0"/>
              <a:t> 객체를 만들고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/>
              <a:t>서블릿</a:t>
            </a:r>
            <a:r>
              <a:rPr lang="ko-KR" altLang="en-US" dirty="0"/>
              <a:t> 객체를 초기화해서 </a:t>
            </a:r>
            <a:r>
              <a:rPr lang="ko-KR" altLang="en-US" dirty="0" err="1"/>
              <a:t>서블릿을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웹 브라우저로부터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dirty="0"/>
              <a:t>이 왔을 때 실행되는 것은 </a:t>
            </a:r>
            <a:r>
              <a:rPr lang="ko-KR" altLang="en-US" dirty="0" err="1"/>
              <a:t>서블릿이다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buFontTx/>
              <a:buNone/>
            </a:pPr>
            <a:endParaRPr lang="en-US" altLang="ko-KR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Wingdings" pitchFamily="2" charset="2"/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JSP </a:t>
            </a:r>
            <a:r>
              <a:rPr lang="ko-KR" altLang="en-US"/>
              <a:t>페이지란</a:t>
            </a:r>
            <a:r>
              <a:rPr lang="en-US" altLang="ko-KR"/>
              <a:t>?</a:t>
            </a:r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447800" y="3276600"/>
          <a:ext cx="1143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1" lang="en-US" altLang="ko-KR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JSP 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페이지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14800" y="3276600"/>
          <a:ext cx="129540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100" b="0" kern="1200" dirty="0" err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서블릿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클래스의</a:t>
                      </a:r>
                    </a:p>
                    <a:p>
                      <a:pPr algn="ctr"/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소스 코드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447800" y="4495800"/>
          <a:ext cx="129540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100" b="0" kern="1200" dirty="0" err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서블릿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클래스의</a:t>
                      </a:r>
                    </a:p>
                    <a:p>
                      <a:pPr algn="ctr"/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클래스 파일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114800" y="4495800"/>
          <a:ext cx="1295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1" lang="ko-KR" altLang="en-US" sz="1100" b="0" kern="1200" dirty="0" err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서블릿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객체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705600" y="4495800"/>
          <a:ext cx="1295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1" lang="ko-KR" altLang="en-US" sz="1100" b="0" kern="1200" dirty="0" err="1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서블릿</a:t>
                      </a:r>
                      <a:r>
                        <a:rPr kumimoji="1" lang="ko-KR" altLang="en-US" sz="1100" b="0" kern="1200" dirty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  <a:cs typeface="+mn-cs"/>
                        </a:rPr>
                        <a:t> </a:t>
                      </a:r>
                      <a:endParaRPr kumimoji="1" lang="en-US" altLang="ko-KR" sz="1100" b="0" kern="1200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 flipV="1">
            <a:off x="2595563" y="3473450"/>
            <a:ext cx="1504950" cy="79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03850" y="3519488"/>
            <a:ext cx="266700" cy="1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16200000" flipH="1">
            <a:off x="5372894" y="3812382"/>
            <a:ext cx="612775" cy="1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10800000">
            <a:off x="1127125" y="4110038"/>
            <a:ext cx="456247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>
            <a:off x="886619" y="4379119"/>
            <a:ext cx="508000" cy="79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136650" y="4646613"/>
            <a:ext cx="295275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43200" y="4683125"/>
            <a:ext cx="135731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411788" y="4719638"/>
            <a:ext cx="1293812" cy="9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895600" y="3160713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변 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95600" y="3810000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컴파일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95600" y="4419600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인스턴스화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38800" y="4419600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초기화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09800" y="5105400"/>
            <a:ext cx="441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페이지가 실행되기까지의 과정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변수는 서블릿 클래스에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doGet, doPost </a:t>
            </a:r>
            <a:r>
              <a:rPr lang="ko-KR" altLang="en-US"/>
              <a:t>메서드의 두 번째 파라미터와 동일한 역할을 한다</a:t>
            </a:r>
            <a:r>
              <a:rPr lang="en-US" altLang="ko-KR"/>
              <a:t>. </a:t>
            </a:r>
            <a:r>
              <a:rPr lang="ko-KR" altLang="en-US"/>
              <a:t>이 변수는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javax.servlet.http.HttpServletResponse</a:t>
            </a:r>
            <a:r>
              <a:rPr lang="en-US" altLang="ko-KR"/>
              <a:t> </a:t>
            </a:r>
            <a:r>
              <a:rPr lang="ko-KR" altLang="en-US"/>
              <a:t>타입이기 때문에 이 인터페이스에 속하는 여러 가지 메서드들을 호출 할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sendRedirect</a:t>
            </a:r>
            <a:r>
              <a:rPr lang="ko-KR" altLang="en-US"/>
              <a:t> 메서드를</a:t>
            </a:r>
            <a:r>
              <a:rPr lang="en-US" altLang="ko-KR"/>
              <a:t> </a:t>
            </a:r>
            <a:r>
              <a:rPr lang="ko-KR" altLang="en-US"/>
              <a:t>호출할 때 주의할 점</a:t>
            </a:r>
            <a:r>
              <a:rPr lang="en-US" altLang="ko-KR"/>
              <a:t>: </a:t>
            </a:r>
            <a:r>
              <a:rPr lang="ko-KR" altLang="en-US"/>
              <a:t>이 메서드를 호출하기 전과 후에 웹 브라우저로 데이터를 출력하면 안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120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38200" y="2741613"/>
          <a:ext cx="3810000" cy="304800"/>
        </p:xfrm>
        <a:graphic>
          <a:graphicData uri="http://schemas.openxmlformats.org/drawingml/2006/table">
            <a:tbl>
              <a:tblPr/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response.sendRedirect( “http://www.hanb.co.kr/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90800" y="3238500"/>
            <a:ext cx="1600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호출할 웹 자원의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2" name="직선 화살표 연결선 21"/>
          <p:cNvCxnSpPr>
            <a:stCxn id="11" idx="0"/>
          </p:cNvCxnSpPr>
          <p:nvPr/>
        </p:nvCxnSpPr>
        <p:spPr>
          <a:xfrm rot="5400000" flipH="1" flipV="1">
            <a:off x="3304382" y="3032918"/>
            <a:ext cx="292100" cy="1190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196" name="Group 20"/>
          <p:cNvGraphicFramePr>
            <a:graphicFrameLocks noGrp="1"/>
          </p:cNvGraphicFramePr>
          <p:nvPr/>
        </p:nvGraphicFramePr>
        <p:xfrm>
          <a:off x="838200" y="4900613"/>
          <a:ext cx="4419600" cy="814388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3-11]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다른 웹 페이지로 이동하는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 response.sendRedirect( “http://www.hanb.co.kr/ ”);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222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pic>
        <p:nvPicPr>
          <p:cNvPr id="52227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8001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362200"/>
            <a:ext cx="79898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>
            <a:off x="4038600" y="2133600"/>
            <a:ext cx="1066800" cy="15240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43200" y="632460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3-22] 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3-11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sendRedirect</a:t>
            </a:r>
            <a:r>
              <a:rPr lang="en-US" altLang="ko-KR"/>
              <a:t> </a:t>
            </a:r>
            <a:r>
              <a:rPr lang="ko-KR" altLang="en-US"/>
              <a:t>메서드는 파라미터로 지정한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을 직접 호출하는 것이 아니라 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 을 이용해서 다시 웹 자원을 호출하라는 메시지를 웹 브라우저로 보낼 뿐이다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325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pic>
        <p:nvPicPr>
          <p:cNvPr id="53251" name="Picture 27"/>
          <p:cNvPicPr>
            <a:picLocks noChangeAspect="1" noChangeArrowheads="1"/>
          </p:cNvPicPr>
          <p:nvPr/>
        </p:nvPicPr>
        <p:blipFill>
          <a:blip r:embed="rId2"/>
          <a:srcRect l="29536" t="24876" r="30338" b="41998"/>
          <a:stretch>
            <a:fillRect/>
          </a:stretch>
        </p:blipFill>
        <p:spPr bwMode="auto">
          <a:xfrm>
            <a:off x="914400" y="2209800"/>
            <a:ext cx="7391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133600" y="6019800"/>
            <a:ext cx="480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3-23] </a:t>
            </a:r>
            <a:r>
              <a:rPr lang="en-US" altLang="ko-KR" sz="1100" b="1" dirty="0" err="1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sendRedirect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메서드의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작동 원리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ko-KR"/>
              <a:t> </a:t>
            </a:r>
            <a:r>
              <a:rPr lang="ko-KR" altLang="en-US"/>
              <a:t>내장 변수는 웹 애플리케이션에 관련된 여러 가지 기능을 제공한다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ko-KR"/>
              <a:t> </a:t>
            </a:r>
            <a:r>
              <a:rPr lang="ko-KR" altLang="en-US"/>
              <a:t>내장 변수에 대해 호출할 수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getContextPath</a:t>
            </a:r>
            <a:r>
              <a:rPr lang="en-US" altLang="ko-KR"/>
              <a:t> </a:t>
            </a:r>
            <a:r>
              <a:rPr lang="ko-KR" altLang="en-US"/>
              <a:t>메서드는 웹 애플리케이션의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경로명을 리턴하는 메서드이다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ko-KR"/>
              <a:t> </a:t>
            </a:r>
            <a:r>
              <a:rPr lang="ko-KR" altLang="en-US"/>
              <a:t>내장 변수에 대해 호출할 수 있는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getRealPath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메서드</a:t>
            </a:r>
            <a:r>
              <a:rPr lang="ko-KR" altLang="en-US"/>
              <a:t>는 웹 애플리케이션 내에서의 파일 경로명을 파일시스템 전체에 대한 절대 경로명으로 바꾸는 메서드이다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427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38200" y="2627313"/>
          <a:ext cx="381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appPath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= </a:t>
                      </a:r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application.getContextPath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();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57400" y="3124200"/>
            <a:ext cx="3200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웹 애플리케이션의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경로명을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메서드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rot="5400000" flipH="1" flipV="1">
            <a:off x="3431382" y="2997993"/>
            <a:ext cx="285750" cy="174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38200" y="4760913"/>
          <a:ext cx="5334000" cy="3048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absolutePath = application.getRealPath( “/sub1/Intro.html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429000" y="5257800"/>
            <a:ext cx="2971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웹 애플리케이션 내에서의 파일의 경로명</a:t>
            </a:r>
          </a:p>
        </p:txBody>
      </p:sp>
      <p:cxnSp>
        <p:nvCxnSpPr>
          <p:cNvPr id="19" name="직선 화살표 연결선 18"/>
          <p:cNvCxnSpPr>
            <a:stCxn id="16" idx="0"/>
          </p:cNvCxnSpPr>
          <p:nvPr/>
        </p:nvCxnSpPr>
        <p:spPr>
          <a:xfrm rot="5400000" flipH="1" flipV="1">
            <a:off x="4793457" y="5099843"/>
            <a:ext cx="279400" cy="365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altLang="ko-KR"/>
              <a:t> </a:t>
            </a:r>
            <a:r>
              <a:rPr lang="ko-KR" altLang="en-US"/>
              <a:t>내장 변수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529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3. JSP </a:t>
            </a:r>
            <a:r>
              <a:rPr lang="ko-KR" altLang="en-US"/>
              <a:t>페이지의 내장 변수</a:t>
            </a:r>
          </a:p>
        </p:txBody>
      </p:sp>
      <p:graphicFrame>
        <p:nvGraphicFramePr>
          <p:cNvPr id="54287" name="Group 15"/>
          <p:cNvGraphicFramePr>
            <a:graphicFrameLocks noGrp="1"/>
          </p:cNvGraphicFramePr>
          <p:nvPr/>
        </p:nvGraphicFramePr>
        <p:xfrm>
          <a:off x="838200" y="1524000"/>
          <a:ext cx="5410200" cy="2377440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3-12] application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내장 변수의 사용 예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&lt;HEAD&gt;&lt;TITLE&gt;application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내장 변수의 사용 예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appPath = application.getContextPath();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String filePath = application.getRealPath( “/sub1/Intro.html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웹 애플리케이션의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URL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경로명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&lt;%= appPath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/sub1/Intro.html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의 파일 경로명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&lt;%= filePath %&gt;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307" name="Picture 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343400"/>
            <a:ext cx="6248400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838200" y="6172200"/>
            <a:ext cx="2667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3-24]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3-12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파일로부터 데이터를 읽는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스탠드얼론 프로그램에서와 마찬가지로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java.io.FileReader</a:t>
            </a:r>
            <a:r>
              <a:rPr lang="en-US" altLang="ko-KR"/>
              <a:t> </a:t>
            </a:r>
            <a:r>
              <a:rPr lang="ko-KR" altLang="en-US"/>
              <a:t>또는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java.io.FileInputStream</a:t>
            </a:r>
            <a:r>
              <a:rPr lang="en-US" altLang="ko-KR"/>
              <a:t> </a:t>
            </a:r>
            <a:r>
              <a:rPr lang="ko-KR" altLang="en-US"/>
              <a:t>클래스를 이용하면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6322" name="제목 2"/>
          <p:cNvSpPr>
            <a:spLocks noGrp="1"/>
          </p:cNvSpPr>
          <p:nvPr>
            <p:ph type="title"/>
          </p:nvPr>
        </p:nvSpPr>
        <p:spPr>
          <a:xfrm>
            <a:off x="188913" y="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55337" name="Group 41"/>
          <p:cNvGraphicFramePr>
            <a:graphicFrameLocks noGrp="1"/>
          </p:cNvGraphicFramePr>
          <p:nvPr/>
        </p:nvGraphicFramePr>
        <p:xfrm>
          <a:off x="914400" y="2133600"/>
          <a:ext cx="5334000" cy="4591051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3-13]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텍스트 파일을 읽는 스탠드얼론 프로그램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6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import java.io.*;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class FileReadProgram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public static void main(String args[])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BufferedReader reader = null;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reader = new BufferedReader(new FileReader( “input.txt ”));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while (true)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str = reader.readLine();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if (str == null)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break;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System.out.println(str);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catch (FileNotFoundException fnfe)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System.out.println( “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파일이 존재하지 않습니다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catch (IOException ioe)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System.out.println(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”파일을 읽을 수 없습니다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finally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reader.close();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catch (Exception 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}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861050" y="2687638"/>
            <a:ext cx="99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파일을 연다</a:t>
            </a:r>
          </a:p>
        </p:txBody>
      </p:sp>
      <p:cxnSp>
        <p:nvCxnSpPr>
          <p:cNvPr id="18" name="Shape 17"/>
          <p:cNvCxnSpPr>
            <a:stCxn id="14" idx="2"/>
          </p:cNvCxnSpPr>
          <p:nvPr/>
        </p:nvCxnSpPr>
        <p:spPr>
          <a:xfrm rot="5400000">
            <a:off x="5689600" y="2630488"/>
            <a:ext cx="381000" cy="9525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208463" y="3608388"/>
            <a:ext cx="2032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한 행의 텍스트 데이터를 읽는다</a:t>
            </a:r>
          </a:p>
        </p:txBody>
      </p:sp>
      <p:cxnSp>
        <p:nvCxnSpPr>
          <p:cNvPr id="22" name="구부러진 연결선 21"/>
          <p:cNvCxnSpPr>
            <a:stCxn id="20" idx="1"/>
          </p:cNvCxnSpPr>
          <p:nvPr/>
        </p:nvCxnSpPr>
        <p:spPr>
          <a:xfrm rot="10800000">
            <a:off x="3751263" y="3608388"/>
            <a:ext cx="457200" cy="1905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06863" y="4110038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읽은 데이터를 모니터로 출력한다</a:t>
            </a:r>
          </a:p>
        </p:txBody>
      </p:sp>
      <p:cxnSp>
        <p:nvCxnSpPr>
          <p:cNvPr id="25" name="구부러진 연결선 24"/>
          <p:cNvCxnSpPr>
            <a:stCxn id="23" idx="1"/>
          </p:cNvCxnSpPr>
          <p:nvPr/>
        </p:nvCxnSpPr>
        <p:spPr>
          <a:xfrm rot="10800000">
            <a:off x="3344863" y="4040188"/>
            <a:ext cx="762000" cy="2603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060700" y="5697538"/>
            <a:ext cx="1143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파일을 닫는다</a:t>
            </a:r>
          </a:p>
        </p:txBody>
      </p:sp>
      <p:cxnSp>
        <p:nvCxnSpPr>
          <p:cNvPr id="28" name="구부러진 연결선 27"/>
          <p:cNvCxnSpPr>
            <a:stCxn id="26" idx="1"/>
          </p:cNvCxnSpPr>
          <p:nvPr/>
        </p:nvCxnSpPr>
        <p:spPr>
          <a:xfrm rot="10800000">
            <a:off x="2679700" y="5697538"/>
            <a:ext cx="381000" cy="1143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파일로부터 데이터를 읽는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파일을 읽는 웹 애플리케이션의 구성도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페이지나 서블릿 클래스는 스탠드얼론 프로그램과 달리 웹 서버의 일부가 되어서 실행된다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734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57347" name="Picture 29"/>
          <p:cNvPicPr>
            <a:picLocks noChangeAspect="1" noChangeArrowheads="1"/>
          </p:cNvPicPr>
          <p:nvPr/>
        </p:nvPicPr>
        <p:blipFill>
          <a:blip r:embed="rId2"/>
          <a:srcRect l="32216" t="15189" r="31691" b="58102"/>
          <a:stretch>
            <a:fillRect/>
          </a:stretch>
        </p:blipFill>
        <p:spPr bwMode="auto">
          <a:xfrm>
            <a:off x="1295400" y="2057400"/>
            <a:ext cx="6553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2133600" y="4800600"/>
            <a:ext cx="480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3-25]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텍스트 파일을 읽어서 출력하는 웹 애플리케이션의 구성도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파일로부터 데이터를 읽는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웹 브라우저에서 해당 파일의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을 통해 파일의 내용을 직접 읽을 수 없도록 만들려면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WEB-INF</a:t>
            </a:r>
            <a:r>
              <a:rPr lang="en-US" altLang="ko-KR"/>
              <a:t> </a:t>
            </a:r>
            <a:r>
              <a:rPr lang="ko-KR" altLang="en-US"/>
              <a:t>디렉터리에 저장해야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5837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58371" name="Picture 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1713" y="2286000"/>
            <a:ext cx="4379912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2250" y="3316288"/>
            <a:ext cx="300355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1538" y="4548188"/>
            <a:ext cx="108267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5788025" y="4471988"/>
            <a:ext cx="1298575" cy="10144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8200" y="5173663"/>
            <a:ext cx="4464050" cy="312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3-26] 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지금부터 작성할 </a:t>
            </a:r>
            <a:r>
              <a:rPr lang="en-US" altLang="ko-KR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JSP </a:t>
            </a: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페이지가 사용할 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파일을 저장하는 방법</a:t>
            </a:r>
          </a:p>
        </p:txBody>
      </p:sp>
      <p:cxnSp>
        <p:nvCxnSpPr>
          <p:cNvPr id="13" name="구부러진 연결선 12"/>
          <p:cNvCxnSpPr>
            <a:stCxn id="10" idx="2"/>
          </p:cNvCxnSpPr>
          <p:nvPr/>
        </p:nvCxnSpPr>
        <p:spPr>
          <a:xfrm rot="10800000">
            <a:off x="2298700" y="4237038"/>
            <a:ext cx="3489325" cy="74295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7" idx="0"/>
          </p:cNvCxnSpPr>
          <p:nvPr/>
        </p:nvCxnSpPr>
        <p:spPr>
          <a:xfrm rot="16200000" flipV="1">
            <a:off x="4704556" y="2485232"/>
            <a:ext cx="131763" cy="153035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내용 개체 틀 1"/>
          <p:cNvSpPr>
            <a:spLocks noGrp="1"/>
          </p:cNvSpPr>
          <p:nvPr>
            <p:ph sz="quarter" idx="4294967295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ko-KR" altLang="en-US"/>
              <a:t>파일로부터 데이터를 읽는 방법</a:t>
            </a: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안에서 파일을 읽기 위해서는 기본적으로 파일의 절대 경로를 사용하거나 톰캣의 설치 디렉터리로부터 상대 경로명을 사용해야 한다</a:t>
            </a:r>
            <a:r>
              <a:rPr lang="en-US" altLang="ko-KR"/>
              <a:t>. </a:t>
            </a:r>
          </a:p>
          <a:p>
            <a:pPr lvl="1">
              <a:lnSpc>
                <a:spcPct val="150000"/>
              </a:lnSpc>
              <a:spcAft>
                <a:spcPts val="300"/>
              </a:spcAft>
            </a:pPr>
            <a:r>
              <a:rPr lang="ko-KR" altLang="en-US"/>
              <a:t>하지만 더 좋은 방법은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getRealPath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메서드를 이용해서</a:t>
            </a:r>
            <a:r>
              <a:rPr lang="ko-KR" altLang="en-US"/>
              <a:t> 웹 애플리케이션 내에서의 경로명을 절대 경로명으로 바꾸어 사용하는 방법이다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2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2">
              <a:lnSpc>
                <a:spcPct val="150000"/>
              </a:lnSpc>
              <a:spcAft>
                <a:spcPts val="300"/>
              </a:spcAft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2">
              <a:lnSpc>
                <a:spcPct val="150000"/>
              </a:lnSpc>
              <a:spcAft>
                <a:spcPts val="300"/>
              </a:spcAft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5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2">
              <a:spcAft>
                <a:spcPts val="300"/>
              </a:spcAft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  <a:buFont typeface="Wingdings" pitchFamily="2" charset="2"/>
              <a:buNone/>
            </a:pPr>
            <a:endParaRPr lang="en-US" altLang="ko-KR"/>
          </a:p>
          <a:p>
            <a:pPr lvl="2">
              <a:spcAft>
                <a:spcPts val="300"/>
              </a:spcAft>
            </a:pPr>
            <a:endParaRPr lang="en-US" altLang="ko-KR"/>
          </a:p>
          <a:p>
            <a:pPr lvl="1">
              <a:lnSpc>
                <a:spcPct val="110000"/>
              </a:lnSpc>
              <a:spcAft>
                <a:spcPts val="300"/>
              </a:spcAft>
            </a:pPr>
            <a:endParaRPr lang="ko-KR" altLang="en-US"/>
          </a:p>
        </p:txBody>
      </p:sp>
      <p:sp>
        <p:nvSpPr>
          <p:cNvPr id="59394" name="제목 2"/>
          <p:cNvSpPr>
            <a:spLocks noGrp="1"/>
          </p:cNvSpPr>
          <p:nvPr>
            <p:ph type="title" idx="4294967295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914400" y="3048000"/>
          <a:ext cx="5334000" cy="3048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String filePath = application.getRealPath( “/WEB-INF/input.txt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505200" y="3505200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웹 애플리케이션 디렉터리 내에서의</a:t>
            </a: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파일의 경로명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rot="5400000" flipH="1" flipV="1">
            <a:off x="4731544" y="3348832"/>
            <a:ext cx="193675" cy="7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파일로부터 데이터를 읽는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041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60444" name="Group 28"/>
          <p:cNvGraphicFramePr>
            <a:graphicFrameLocks noGrp="1"/>
          </p:cNvGraphicFramePr>
          <p:nvPr/>
        </p:nvGraphicFramePr>
        <p:xfrm>
          <a:off x="381000" y="1327150"/>
          <a:ext cx="4953000" cy="5379720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3-14]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텍스트 파일의 내용을 읽어서 웹 브라우저로 출력하는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  <a:endParaRPr kumimoji="0" lang="ko-KR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“java.io.* ”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&lt;HEAD&gt;&lt;TITLE&gt;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파일 읽기</a:t>
                      </a: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BufferedReader reader = null;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String filePath = application.getRealPath( “/WEB-INF/input.txt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reader = new BufferedReader(new FileReader(filePath));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while (true)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String str = reader.readLine();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if (str == null)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break;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out.println(str + “&lt;BR&gt;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catch (FileNotFoundException fnfe)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out.println( “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파일이 존재하지 않습니다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catch (IOException ioe)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out.println( “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파일을 읽을 수 없습니다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finally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reader.close();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catch (Exception 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0427" name="Picture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3276600"/>
            <a:ext cx="3429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sz="1800" b="1" dirty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 dirty="0"/>
              <a:t>의 다양한 문법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 dirty="0"/>
              <a:t>의 문법에는 세가지 형태가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&lt;%</a:t>
            </a:r>
            <a:r>
              <a:rPr lang="ko-KR" altLang="en-US" dirty="0"/>
              <a:t>로 시작해서 </a:t>
            </a:r>
            <a:r>
              <a:rPr lang="en-US" altLang="ko-KR" dirty="0"/>
              <a:t>%&gt;</a:t>
            </a:r>
            <a:r>
              <a:rPr lang="ko-KR" altLang="en-US" dirty="0"/>
              <a:t>로 끝나는 형태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${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시작해서</a:t>
            </a:r>
            <a:r>
              <a:rPr lang="en-US" altLang="ko-KR" dirty="0"/>
              <a:t>}</a:t>
            </a:r>
            <a:r>
              <a:rPr lang="ko-KR" altLang="en-US" dirty="0"/>
              <a:t>로 끝나는 형태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jsp:forward</a:t>
            </a:r>
            <a:r>
              <a:rPr lang="en-US" altLang="ko-KR" dirty="0"/>
              <a:t>&gt; </a:t>
            </a:r>
            <a:r>
              <a:rPr lang="ko-KR" altLang="en-US" dirty="0"/>
              <a:t>나 </a:t>
            </a:r>
            <a:r>
              <a:rPr lang="en-US" altLang="ko-KR" dirty="0"/>
              <a:t>&lt;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C:if</a:t>
            </a:r>
            <a:r>
              <a:rPr lang="en-US" altLang="ko-KR" dirty="0"/>
              <a:t>&gt;</a:t>
            </a:r>
            <a:r>
              <a:rPr lang="ko-KR" altLang="en-US" dirty="0"/>
              <a:t>와 같은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en-US" altLang="ko-KR" dirty="0"/>
              <a:t> </a:t>
            </a:r>
            <a:r>
              <a:rPr lang="ko-KR" altLang="en-US" dirty="0"/>
              <a:t>태그 형태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지시자와 </a:t>
            </a:r>
            <a:r>
              <a:rPr lang="ko-KR" altLang="en-US" dirty="0" err="1"/>
              <a:t>스크립팅</a:t>
            </a:r>
            <a:r>
              <a:rPr lang="ko-KR" altLang="en-US" dirty="0"/>
              <a:t> 요소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&lt;%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시작해서 </a:t>
            </a:r>
            <a:r>
              <a:rPr lang="en-US" altLang="ko-KR" dirty="0"/>
              <a:t>%&gt;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끝난다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buFontTx/>
              <a:buNone/>
            </a:pPr>
            <a:endParaRPr lang="en-US" altLang="ko-KR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Wingdings" pitchFamily="2" charset="2"/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536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295400" y="3962400"/>
          <a:ext cx="6781800" cy="2286000"/>
        </p:xfrm>
        <a:graphic>
          <a:graphicData uri="http://schemas.openxmlformats.org/drawingml/2006/table">
            <a:tbl>
              <a:tblPr/>
              <a:tblGrid>
                <a:gridCol w="67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contentType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= “text/html; charset=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euc-kr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&lt;HEAD&gt;&lt;TITLE&gt;1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for (int 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= 1; 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&lt;= 100; 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total += </a:t>
                      </a:r>
                      <a:r>
                        <a:rPr kumimoji="0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 더한 값은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</a:t>
                      </a: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 total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>
            <a:off x="3860800" y="5832475"/>
            <a:ext cx="858838" cy="952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중괄호 12"/>
          <p:cNvSpPr/>
          <p:nvPr/>
        </p:nvSpPr>
        <p:spPr>
          <a:xfrm>
            <a:off x="5410200" y="4724400"/>
            <a:ext cx="228600" cy="762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29400" y="35814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지시자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(directive)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9" name="Shape 18"/>
          <p:cNvCxnSpPr>
            <a:stCxn id="14" idx="2"/>
          </p:cNvCxnSpPr>
          <p:nvPr/>
        </p:nvCxnSpPr>
        <p:spPr>
          <a:xfrm rot="5400000">
            <a:off x="6115050" y="2876550"/>
            <a:ext cx="304800" cy="217170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477000" y="5334000"/>
            <a:ext cx="1447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스크립틀릿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scriptlet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3" name="구부러진 연결선 22"/>
          <p:cNvCxnSpPr>
            <a:stCxn id="20" idx="1"/>
          </p:cNvCxnSpPr>
          <p:nvPr/>
        </p:nvCxnSpPr>
        <p:spPr>
          <a:xfrm rot="10800000">
            <a:off x="5715000" y="5181600"/>
            <a:ext cx="762000" cy="266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209800" y="6324600"/>
            <a:ext cx="441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3-3]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문법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지시자와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스크립팅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요소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86400" y="5867400"/>
            <a:ext cx="1676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(expression)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30" name="구부러진 연결선 29"/>
          <p:cNvCxnSpPr>
            <a:stCxn id="28" idx="1"/>
          </p:cNvCxnSpPr>
          <p:nvPr/>
        </p:nvCxnSpPr>
        <p:spPr>
          <a:xfrm rot="10800000">
            <a:off x="4800600" y="5715000"/>
            <a:ext cx="685800" cy="266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페이지에서도 스탠드얼론 프로그램에서와 마찬가지로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java.io.FileWriter, java.io.PrintWriter, java.io.FileOutputStream </a:t>
            </a:r>
            <a:r>
              <a:rPr lang="ko-KR" altLang="en-US"/>
              <a:t>등의 클래스를 이용하면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144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61443" name="Picture 34"/>
          <p:cNvPicPr>
            <a:picLocks noChangeAspect="1" noChangeArrowheads="1"/>
          </p:cNvPicPr>
          <p:nvPr/>
        </p:nvPicPr>
        <p:blipFill>
          <a:blip r:embed="rId2"/>
          <a:srcRect l="31847" t="20818" r="29303" b="40034"/>
          <a:stretch>
            <a:fillRect/>
          </a:stretch>
        </p:blipFill>
        <p:spPr bwMode="auto">
          <a:xfrm>
            <a:off x="838200" y="2590800"/>
            <a:ext cx="7391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2209800" y="57150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3-28]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게시판 글쓰기 기능을 구현하는 웹 애플리케이션의 구성도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앞 페이지 두 화면의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을 정하고</a:t>
            </a:r>
            <a:r>
              <a:rPr lang="en-US" altLang="ko-KR"/>
              <a:t>,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ko-KR" altLang="en-US"/>
              <a:t>에 해당하는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문서를 작성한다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246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38200" y="1828800"/>
          <a:ext cx="3276600" cy="304800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http://localhost:8080/brain03/BBSInput.html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38200" y="2209800"/>
          <a:ext cx="3048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http://localhost:8080/brain03/BBSPost.jsp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257800" y="1865313"/>
            <a:ext cx="1905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3-29]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위쪽 화면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62480" name="직선 화살표 연결선 9"/>
          <p:cNvCxnSpPr>
            <a:cxnSpLocks noChangeShapeType="1"/>
            <a:stCxn id="9" idx="1"/>
          </p:cNvCxnSpPr>
          <p:nvPr/>
        </p:nvCxnSpPr>
        <p:spPr bwMode="auto">
          <a:xfrm flipH="1" flipV="1">
            <a:off x="4279900" y="1976438"/>
            <a:ext cx="977900" cy="317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1" name="직선 화살표 연결선 10"/>
          <p:cNvCxnSpPr/>
          <p:nvPr/>
        </p:nvCxnSpPr>
        <p:spPr>
          <a:xfrm rot="10800000">
            <a:off x="3943350" y="2355850"/>
            <a:ext cx="1314450" cy="4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57800" y="2266950"/>
            <a:ext cx="2057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3-29]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아래쪽 화면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60444" name="Group 28"/>
          <p:cNvGraphicFramePr>
            <a:graphicFrameLocks noGrp="1"/>
          </p:cNvGraphicFramePr>
          <p:nvPr/>
        </p:nvGraphicFramePr>
        <p:xfrm>
          <a:off x="762000" y="2743200"/>
          <a:ext cx="7010400" cy="2880360"/>
        </p:xfrm>
        <a:graphic>
          <a:graphicData uri="http://schemas.openxmlformats.org/drawingml/2006/table">
            <a:tbl>
              <a:tblPr/>
              <a:tblGrid>
                <a:gridCol w="70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3-15]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게시판 글쓰기 기능의 입력 화면을 구현하는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HTML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문서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&lt;META http-equiv= “Content-Type” content= “text/html;charset=euc-kr ”&gt;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게시판 글쓰기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입력 화면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&lt;H2&gt;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글쓰기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&lt;/H2&gt;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&lt;FORM ACTION=BBSPost.jsp METHOD=POST&gt;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이름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&lt;INPUT TYPE=TEXT NAME=NAME&gt;&lt;BR&gt;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제목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&lt;INPUT TYPE=TEXT NAME=TITLE&gt;&lt;BR&gt;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&lt;TEXTAREA COLS=30 ROWS=5 NAME=CONTENT&gt;&lt;/TEXTAREA&gt;&lt;BR&gt;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&lt;INPUT TYPE=SUBMIT VALUE= ‘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저장 ’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&lt;/FORM&gt;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이 예제</a:t>
            </a:r>
            <a:r>
              <a:rPr lang="ko-KR" altLang="en-US"/>
              <a:t>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HTML</a:t>
            </a:r>
            <a:r>
              <a:rPr lang="en-US" altLang="ko-KR"/>
              <a:t> </a:t>
            </a:r>
            <a:r>
              <a:rPr lang="ko-KR" altLang="en-US"/>
              <a:t>문서를 통해 게시글을 입력받을 때마다 그 내용을 담은 파일을 새로 하나씩 만들어야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349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63491" name="Picture 35"/>
          <p:cNvPicPr>
            <a:picLocks noChangeAspect="1" noChangeArrowheads="1"/>
          </p:cNvPicPr>
          <p:nvPr/>
        </p:nvPicPr>
        <p:blipFill>
          <a:blip r:embed="rId2"/>
          <a:srcRect l="32684" t="36398" r="30177" b="29298"/>
          <a:stretch>
            <a:fillRect/>
          </a:stretch>
        </p:blipFill>
        <p:spPr bwMode="auto">
          <a:xfrm>
            <a:off x="838200" y="2209800"/>
            <a:ext cx="7467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209800" y="5486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3-29]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게시글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파일을 저장할 디렉터리 만들기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밀리세컨드 단위의 현재 시각을 파일 이름으로 사용하기로 한다</a:t>
            </a:r>
            <a:r>
              <a:rPr lang="en-US" altLang="ko-KR"/>
              <a:t>. </a:t>
            </a:r>
            <a:r>
              <a:rPr lang="ko-KR" altLang="en-US"/>
              <a:t>이 값은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java.util.Date</a:t>
            </a:r>
            <a:r>
              <a:rPr lang="en-US" altLang="ko-KR"/>
              <a:t> </a:t>
            </a:r>
            <a:r>
              <a:rPr lang="ko-KR" altLang="en-US"/>
              <a:t>클래스의 객체를 만든 다음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getTime</a:t>
            </a:r>
            <a:r>
              <a:rPr lang="en-US" altLang="ko-KR"/>
              <a:t> </a:t>
            </a:r>
            <a:r>
              <a:rPr lang="ko-KR" altLang="en-US"/>
              <a:t>메서드를 호출해서 얻을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getTime</a:t>
            </a:r>
            <a:r>
              <a:rPr lang="en-US" altLang="ko-KR"/>
              <a:t> </a:t>
            </a:r>
            <a:r>
              <a:rPr lang="ko-KR" altLang="en-US"/>
              <a:t>메서드가 리턴하는 값은 </a:t>
            </a:r>
            <a:r>
              <a:rPr lang="en-US" altLang="ko-KR"/>
              <a:t>1212414054907</a:t>
            </a:r>
            <a:r>
              <a:rPr lang="ko-KR" altLang="en-US"/>
              <a:t>처럼 아주 긴 정수이다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451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62477" name="Group 13"/>
          <p:cNvGraphicFramePr>
            <a:graphicFrameLocks noGrp="1"/>
          </p:cNvGraphicFramePr>
          <p:nvPr/>
        </p:nvGraphicFramePr>
        <p:xfrm>
          <a:off x="838200" y="2362200"/>
          <a:ext cx="3429000" cy="822960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Date date = new Date();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long time = date.getTime();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1447800" y="2590800"/>
            <a:ext cx="457200" cy="3810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19200" y="342900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현재 시각을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밀리세컨드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단위로 가져오는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메서드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5400000" flipH="1" flipV="1">
            <a:off x="2156619" y="3278981"/>
            <a:ext cx="304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553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aphicFrame>
        <p:nvGraphicFramePr>
          <p:cNvPr id="63511" name="Group 23"/>
          <p:cNvGraphicFramePr>
            <a:graphicFrameLocks noGrp="1"/>
          </p:cNvGraphicFramePr>
          <p:nvPr/>
        </p:nvGraphicFramePr>
        <p:xfrm>
          <a:off x="533400" y="1447800"/>
          <a:ext cx="4495800" cy="4389120"/>
        </p:xfrm>
        <a:graphic>
          <a:graphicData uri="http://schemas.openxmlformats.org/drawingml/2006/table">
            <a:tbl>
              <a:tblPr/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3-16]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게시글을 저장하는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 “java.io.*, java.util.Date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게시판 글쓰기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결과 화면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&lt;H2&gt;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글쓰기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&lt;/H2&gt;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request.setCharacterEncoding( “euc-kr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String name = request.getParameter( “NAME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String title = request.getParameter( “TITLE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String content = request.getParameter( “CONTENT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Date date = new Date();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Long time = date.getTime();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String filename = time + “.txt ”;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PrintWriter writer = null;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String filePath = application.getRealPath(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                         “/WEB-INF/bbs/ ” + filename);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writer.printf( “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제목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%s %n ”, title);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writer.printf( “</a:t>
                      </a: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글쓴이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%s %n ”, name);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writer.println(content);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out.println( “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저장되었습니다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catch (IOException ioe) {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512" name="Group 24"/>
          <p:cNvGraphicFramePr>
            <a:graphicFrameLocks noGrp="1"/>
          </p:cNvGraphicFramePr>
          <p:nvPr/>
        </p:nvGraphicFramePr>
        <p:xfrm>
          <a:off x="5181600" y="1447800"/>
          <a:ext cx="3657600" cy="23774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3-16]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게시글을 저장하는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out.println( “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파일에 데이터를 쓸 수 없습니다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.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”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finally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try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writer.close();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catch (Exception e)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265238" y="2965450"/>
            <a:ext cx="3178175" cy="6365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9200" y="3657600"/>
            <a:ext cx="2057400" cy="4572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47800" y="4764088"/>
            <a:ext cx="2590800" cy="5334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이 애플리케이션의 문제점 </a:t>
            </a:r>
            <a:r>
              <a:rPr lang="en-US" altLang="ko-KR"/>
              <a:t>: </a:t>
            </a:r>
            <a:r>
              <a:rPr lang="ko-KR" altLang="en-US"/>
              <a:t>결과 화면에서 새로 고침 버튼을 누를 때마다 게시글 디렉터리에 똑같은 내용의 게시글 파일이 하나씩 더 생긴다</a:t>
            </a:r>
            <a:r>
              <a:rPr lang="en-US" altLang="ko-KR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웹 브라우저의 새로 고침 버튼을 누를 때 마다 </a:t>
            </a:r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3-16]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페이지가 다시 호출되기 때문이다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656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76400"/>
            <a:ext cx="2781300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281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3886200" y="2362200"/>
            <a:ext cx="381000" cy="9906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52600" y="38862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3-30]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3-15, 3-16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실행 방법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758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grpSp>
        <p:nvGrpSpPr>
          <p:cNvPr id="67587" name="그룹 13"/>
          <p:cNvGrpSpPr>
            <a:grpSpLocks/>
          </p:cNvGrpSpPr>
          <p:nvPr/>
        </p:nvGrpSpPr>
        <p:grpSpPr bwMode="auto">
          <a:xfrm>
            <a:off x="609600" y="1371600"/>
            <a:ext cx="6629400" cy="5334000"/>
            <a:chOff x="609600" y="1371600"/>
            <a:chExt cx="5618375" cy="6871855"/>
          </a:xfrm>
        </p:grpSpPr>
        <p:pic>
          <p:nvPicPr>
            <p:cNvPr id="67588" name="Picture 4"/>
            <p:cNvPicPr>
              <a:picLocks noChangeAspect="1" noChangeArrowheads="1"/>
            </p:cNvPicPr>
            <p:nvPr/>
          </p:nvPicPr>
          <p:blipFill>
            <a:blip r:embed="rId2"/>
            <a:srcRect l="32382" t="11790" r="32591" b="62877"/>
            <a:stretch>
              <a:fillRect/>
            </a:stretch>
          </p:blipFill>
          <p:spPr bwMode="auto">
            <a:xfrm>
              <a:off x="609600" y="1371600"/>
              <a:ext cx="5618375" cy="247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589" name="Picture 5"/>
            <p:cNvPicPr>
              <a:picLocks noChangeAspect="1" noChangeArrowheads="1"/>
            </p:cNvPicPr>
            <p:nvPr/>
          </p:nvPicPr>
          <p:blipFill>
            <a:blip r:embed="rId3"/>
            <a:srcRect l="34616" t="12854" r="31297" b="41692"/>
            <a:stretch>
              <a:fillRect/>
            </a:stretch>
          </p:blipFill>
          <p:spPr bwMode="auto">
            <a:xfrm>
              <a:off x="685800" y="3810000"/>
              <a:ext cx="5467546" cy="4433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파일에 데이터를 쓰는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861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파일 입출력</a:t>
            </a: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2"/>
          <a:srcRect l="34616" t="59421" r="31297" b="9923"/>
          <a:stretch>
            <a:fillRect/>
          </a:stretch>
        </p:blipFill>
        <p:spPr bwMode="auto">
          <a:xfrm>
            <a:off x="685800" y="1524000"/>
            <a:ext cx="6553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안에서 다른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호출할 때 사용하는 메서드이다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이 메서드는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javax.servlet.RequestDispatcher </a:t>
            </a:r>
            <a:r>
              <a:rPr lang="ko-KR" altLang="en-US"/>
              <a:t>인터페이스에 속하기 때문에 이 타입의 객체가 있어야 호출할 수 있다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메서드를 호출할 때에는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변수를 파라미터로 넘겨줘야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6963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68631" name="Group 23"/>
          <p:cNvGraphicFramePr>
            <a:graphicFrameLocks noGrp="1"/>
          </p:cNvGraphicFramePr>
          <p:nvPr/>
        </p:nvGraphicFramePr>
        <p:xfrm>
          <a:off x="838200" y="3124200"/>
          <a:ext cx="5562600" cy="304800"/>
        </p:xfrm>
        <a:graphic>
          <a:graphicData uri="http://schemas.openxmlformats.org/drawingml/2006/table">
            <a:tbl>
              <a:tblPr/>
              <a:tblGrid>
                <a:gridCol w="556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RequestDispatcher dispatcher = request.getRequestDispatcher( “Result.jsp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025900" y="3665538"/>
            <a:ext cx="251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호출할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경로명</a:t>
            </a:r>
          </a:p>
        </p:txBody>
      </p:sp>
      <p:cxnSp>
        <p:nvCxnSpPr>
          <p:cNvPr id="69642" name="직선 화살표 연결선 14"/>
          <p:cNvCxnSpPr>
            <a:cxnSpLocks noChangeShapeType="1"/>
          </p:cNvCxnSpPr>
          <p:nvPr/>
        </p:nvCxnSpPr>
        <p:spPr bwMode="auto">
          <a:xfrm flipV="1">
            <a:off x="5434013" y="3378200"/>
            <a:ext cx="1587" cy="26670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38200" y="5562600"/>
          <a:ext cx="31242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dispatcher.forward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(request, response);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066800" y="6096000"/>
            <a:ext cx="152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request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124200" y="6096000"/>
            <a:ext cx="152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response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966913" y="5810250"/>
            <a:ext cx="415925" cy="2587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0800000">
            <a:off x="3149600" y="5810250"/>
            <a:ext cx="350838" cy="2301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메서드를 통해 호출하는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페이지로 데이터를 넘겨주려면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이</a:t>
            </a:r>
            <a:r>
              <a:rPr lang="en-US" altLang="ko-KR"/>
              <a:t> </a:t>
            </a:r>
            <a:r>
              <a:rPr lang="ko-KR" altLang="en-US"/>
              <a:t>메서드보다 먼저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request.setAttribute</a:t>
            </a:r>
            <a:r>
              <a:rPr lang="ko-KR" altLang="en-US"/>
              <a:t> 메서드를 호출해서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 안에 데이터를 저장해 놓아야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r>
              <a:rPr lang="ko-KR" altLang="en-US"/>
              <a:t>호출된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 안에서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 </a:t>
            </a:r>
            <a:r>
              <a:rPr lang="ko-KR" altLang="en-US" b="1">
                <a:latin typeface="Times New Roman" pitchFamily="18" charset="0"/>
                <a:cs typeface="Times New Roman" pitchFamily="18" charset="0"/>
              </a:rPr>
              <a:t>내장 변수 안의 데이터를 가져오려면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request.getAttribute</a:t>
            </a:r>
            <a:r>
              <a:rPr lang="en-US" altLang="ko-KR"/>
              <a:t> </a:t>
            </a:r>
            <a:r>
              <a:rPr lang="ko-KR" altLang="en-US"/>
              <a:t>메서드를 호출하면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065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38200" y="2590800"/>
          <a:ext cx="4038600" cy="304800"/>
        </p:xfrm>
        <a:graphic>
          <a:graphicData uri="http://schemas.openxmlformats.org/drawingml/2006/table">
            <a:tbl>
              <a:tblPr/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request.setAttribute( “HEIGHT ”, new Integer(178));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209800" y="3048000"/>
            <a:ext cx="99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데이터 이름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29000" y="3048000"/>
            <a:ext cx="99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데이터 값</a:t>
            </a:r>
          </a:p>
        </p:txBody>
      </p:sp>
      <p:cxnSp>
        <p:nvCxnSpPr>
          <p:cNvPr id="23" name="직선 화살표 연결선 22"/>
          <p:cNvCxnSpPr>
            <a:stCxn id="14" idx="0"/>
          </p:cNvCxnSpPr>
          <p:nvPr/>
        </p:nvCxnSpPr>
        <p:spPr>
          <a:xfrm rot="5400000" flipH="1" flipV="1">
            <a:off x="2586832" y="2918618"/>
            <a:ext cx="247650" cy="111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</p:cNvCxnSpPr>
          <p:nvPr/>
        </p:nvCxnSpPr>
        <p:spPr>
          <a:xfrm rot="16200000" flipV="1">
            <a:off x="3778250" y="2901950"/>
            <a:ext cx="219075" cy="73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838200" y="4876800"/>
          <a:ext cx="4953000" cy="304800"/>
        </p:xfrm>
        <a:graphic>
          <a:graphicData uri="http://schemas.openxmlformats.org/drawingml/2006/table">
            <a:tbl>
              <a:tblPr/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Integer height = (Integer) request.getAttribute( “HEIGHT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2209800" y="5410200"/>
            <a:ext cx="99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캐스트 연산자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95800" y="5410200"/>
            <a:ext cx="990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데이터 이름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 rot="5400000" flipH="1" flipV="1">
            <a:off x="2581275" y="5257800"/>
            <a:ext cx="24923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8" idx="0"/>
          </p:cNvCxnSpPr>
          <p:nvPr/>
        </p:nvCxnSpPr>
        <p:spPr>
          <a:xfrm rot="16200000" flipV="1">
            <a:off x="4809332" y="5228431"/>
            <a:ext cx="285750" cy="777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sz="1800" b="1" dirty="0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 dirty="0"/>
              <a:t>의 다양한 문법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익스프레션</a:t>
            </a:r>
            <a:r>
              <a:rPr lang="ko-KR" altLang="en-US" dirty="0"/>
              <a:t> 언어</a:t>
            </a:r>
            <a:r>
              <a:rPr lang="en-US" altLang="ko-KR" dirty="0"/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expression language</a:t>
            </a:r>
            <a:r>
              <a:rPr lang="en-US" altLang="ko-KR" dirty="0"/>
              <a:t>) : </a:t>
            </a:r>
            <a:r>
              <a:rPr lang="ko-KR" altLang="en-US" dirty="0"/>
              <a:t>자바 코드를 대신할 새로운 언어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${</a:t>
            </a:r>
            <a:r>
              <a:rPr lang="ko-KR" altLang="en-US" dirty="0"/>
              <a:t>로 시작해서</a:t>
            </a:r>
            <a:r>
              <a:rPr lang="en-US" altLang="ko-KR" dirty="0"/>
              <a:t>} </a:t>
            </a:r>
            <a:r>
              <a:rPr lang="ko-KR" altLang="en-US" dirty="0"/>
              <a:t>로 끝나고</a:t>
            </a:r>
            <a:r>
              <a:rPr lang="en-US" altLang="ko-KR" dirty="0"/>
              <a:t>, </a:t>
            </a:r>
            <a:r>
              <a:rPr lang="ko-KR" altLang="en-US" dirty="0"/>
              <a:t>그 안에 데이터 이름이나 간단한 식을 쓸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액션</a:t>
            </a:r>
            <a:r>
              <a:rPr lang="en-US" altLang="ko-KR" dirty="0"/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action</a:t>
            </a:r>
            <a:r>
              <a:rPr lang="en-US" altLang="ko-KR" dirty="0"/>
              <a:t>)</a:t>
            </a:r>
            <a:endParaRPr lang="en-US" altLang="ko-KR" b="1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en-US" altLang="ko-KR" dirty="0"/>
              <a:t> </a:t>
            </a:r>
            <a:r>
              <a:rPr lang="ko-KR" altLang="en-US" dirty="0"/>
              <a:t>태그 형태로 기술되며</a:t>
            </a:r>
            <a:r>
              <a:rPr lang="en-US" altLang="ko-KR" dirty="0"/>
              <a:t>, </a:t>
            </a:r>
            <a:r>
              <a:rPr lang="ko-KR" altLang="en-US" dirty="0"/>
              <a:t>자바의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ko-KR" altLang="en-US" dirty="0"/>
              <a:t>문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, for </a:t>
            </a:r>
            <a:r>
              <a:rPr lang="ko-KR" altLang="en-US" dirty="0"/>
              <a:t>문</a:t>
            </a:r>
            <a:r>
              <a:rPr lang="en-US" altLang="ko-KR" dirty="0"/>
              <a:t>,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switch </a:t>
            </a:r>
            <a:r>
              <a:rPr lang="ko-KR" altLang="en-US" dirty="0"/>
              <a:t>문에 해당하는 태그들이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buFontTx/>
              <a:buNone/>
            </a:pPr>
            <a:endParaRPr lang="en-US" altLang="ko-KR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Wingdings" pitchFamily="2" charset="2"/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38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168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34734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485900"/>
            <a:ext cx="3429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오른쪽 화살표 16"/>
          <p:cNvSpPr/>
          <p:nvPr/>
        </p:nvSpPr>
        <p:spPr>
          <a:xfrm>
            <a:off x="4419600" y="1905000"/>
            <a:ext cx="381000" cy="91440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05000" y="32766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3-32]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사칙 연산을 수행하는 웹 애플리케이션 화면 설계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57200" y="4114800"/>
          <a:ext cx="3429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http://localhost:8080/brain03/FourRules.html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914400" y="3695700"/>
            <a:ext cx="2209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3-32]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의 왼쪽 화면의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  <a:endParaRPr lang="ko-KR" altLang="en-US" sz="120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5029200" y="4114800"/>
          <a:ext cx="3429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http://localhost:8080/brain03/FourRules.jsp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5029200" y="5257800"/>
          <a:ext cx="37338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http://localhost:8080/brain03/FourRuelsResult.jsp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5486400" y="3657600"/>
            <a:ext cx="2286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그림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3-32]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의 오른쪽 화면의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715000" y="4724400"/>
            <a:ext cx="2667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사칙 연산을 수행하는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334000" y="5943600"/>
            <a:ext cx="3048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사칙 연산의 결과를 출력하는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</a:t>
            </a:r>
          </a:p>
        </p:txBody>
      </p:sp>
      <p:cxnSp>
        <p:nvCxnSpPr>
          <p:cNvPr id="52" name="직선 화살표 연결선 51"/>
          <p:cNvCxnSpPr/>
          <p:nvPr/>
        </p:nvCxnSpPr>
        <p:spPr>
          <a:xfrm rot="5400000" flipH="1" flipV="1">
            <a:off x="6446837" y="4529138"/>
            <a:ext cx="360363" cy="26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rot="5400000" flipH="1" flipV="1">
            <a:off x="6323013" y="5724525"/>
            <a:ext cx="423862" cy="26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270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72716" name="Group 12"/>
          <p:cNvGraphicFramePr>
            <a:graphicFrameLocks noGrp="1"/>
          </p:cNvGraphicFramePr>
          <p:nvPr/>
        </p:nvGraphicFramePr>
        <p:xfrm>
          <a:off x="1219200" y="1447800"/>
          <a:ext cx="6096000" cy="4191001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3-18] </a:t>
                      </a: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두 개의 수를 입력받는 </a:t>
                      </a: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HTML </a:t>
                      </a: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문서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5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&lt;META http-equiv= “Content-Type ” content= “text/html;charset=euc-kr ”&gt;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&lt;TITLE&gt;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사칙 연산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&lt;FORM ACTION=FourRules.jsp&gt;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첫 번째 수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&lt;INPUT TYPE=TEXT NAME=NUM1&gt;&lt;BR&gt;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두 번째 수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&lt;INPUT TYPE=TEXT NAME=NUM2&gt;&lt;BR&gt;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&lt;INPUT TYPE=SUBMIT VALUE= ‘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입력 ’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&lt;/FORM&gt;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373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2"/>
          <a:srcRect l="33794" t="12564" r="30769" b="30412"/>
          <a:stretch>
            <a:fillRect/>
          </a:stretch>
        </p:blipFill>
        <p:spPr bwMode="auto">
          <a:xfrm>
            <a:off x="914400" y="1371600"/>
            <a:ext cx="6705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변수를 통해 전달하는 것은 애트리뷰트뿐만이 아니다</a:t>
            </a:r>
            <a:r>
              <a:rPr lang="en-US" altLang="ko-KR"/>
              <a:t>.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 안에 있는 모든 데이터가 함께 전달된다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475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pic>
        <p:nvPicPr>
          <p:cNvPr id="7475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98600"/>
            <a:ext cx="350520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498600"/>
            <a:ext cx="35052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오른쪽 화살표 8"/>
          <p:cNvSpPr/>
          <p:nvPr/>
        </p:nvSpPr>
        <p:spPr>
          <a:xfrm>
            <a:off x="4419600" y="1981200"/>
            <a:ext cx="304800" cy="719138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5000" y="2932113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3-33]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예제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3-18, 3-19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실행 결과</a:t>
            </a:r>
          </a:p>
        </p:txBody>
      </p:sp>
      <p:graphicFrame>
        <p:nvGraphicFramePr>
          <p:cNvPr id="73748" name="Group 20"/>
          <p:cNvGraphicFramePr>
            <a:graphicFrameLocks noGrp="1"/>
          </p:cNvGraphicFramePr>
          <p:nvPr/>
        </p:nvGraphicFramePr>
        <p:xfrm>
          <a:off x="457200" y="4038600"/>
          <a:ext cx="5486400" cy="76200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입력된 수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: &lt;%=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request.getParameter( “NUM1 ”) %&gt;,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</a:t>
                      </a:r>
                      <a:r>
                        <a:rPr kumimoji="0" lang="pt-B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&lt;%=</a:t>
                      </a:r>
                      <a:r>
                        <a:rPr kumimoji="0" lang="pt-BR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request.getParameter( “NUM2 ”) </a:t>
                      </a:r>
                      <a:r>
                        <a:rPr kumimoji="0" lang="pt-B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 &lt;BR&gt;&lt;BR&gt;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덧셈의 결과는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&lt;%= request.getAttribute( “SUM ”) %&gt; &lt;BR&gt;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24600" y="4343400"/>
            <a:ext cx="2438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[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예제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3-19]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의 두 번째 </a:t>
            </a:r>
            <a:r>
              <a:rPr lang="en-US" altLang="ko-KR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페이지에</a:t>
            </a:r>
          </a:p>
          <a:p>
            <a:pPr>
              <a:defRPr/>
            </a:pPr>
            <a:r>
              <a:rPr lang="ko-KR" altLang="en-US" sz="120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이 두 행을 추가한다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03275" y="4267200"/>
            <a:ext cx="3990975" cy="3238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rot="10800000">
            <a:off x="4857750" y="4443413"/>
            <a:ext cx="1422400" cy="460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76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953000"/>
            <a:ext cx="3581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4953000"/>
            <a:ext cx="357505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오른쪽 화살표 18"/>
          <p:cNvSpPr/>
          <p:nvPr/>
        </p:nvSpPr>
        <p:spPr>
          <a:xfrm>
            <a:off x="4495800" y="5486400"/>
            <a:ext cx="304800" cy="719138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메서드도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메서드처럼 다른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페이지를 호출하지만</a:t>
            </a:r>
            <a:r>
              <a:rPr lang="en-US" altLang="ko-KR"/>
              <a:t>, </a:t>
            </a:r>
            <a:r>
              <a:rPr lang="ko-KR" altLang="en-US"/>
              <a:t>호출된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페이지가 끝나고 나면 실행 흐름의 제어가 본래의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/>
              <a:t> 페이지로 돌아온다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메서드와 마찬가지로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javax.servlet.RequestDispatcher</a:t>
            </a:r>
            <a:r>
              <a:rPr lang="en-US" altLang="ko-KR"/>
              <a:t> </a:t>
            </a:r>
            <a:r>
              <a:rPr lang="ko-KR" altLang="en-US"/>
              <a:t>인터페이스에 속하므로 먼저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RequestDispatcher</a:t>
            </a:r>
            <a:r>
              <a:rPr lang="en-US" altLang="ko-KR"/>
              <a:t> </a:t>
            </a:r>
            <a:r>
              <a:rPr lang="ko-KR" altLang="en-US"/>
              <a:t>객체를 구해야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메서드를 호출할 때는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ko-KR"/>
              <a:t> </a:t>
            </a:r>
            <a:r>
              <a:rPr lang="ko-KR" altLang="en-US"/>
              <a:t>내장 변수를 파라미터로 넘겨줘야 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577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74775" name="Group 23"/>
          <p:cNvGraphicFramePr>
            <a:graphicFrameLocks noGrp="1"/>
          </p:cNvGraphicFramePr>
          <p:nvPr/>
        </p:nvGraphicFramePr>
        <p:xfrm>
          <a:off x="990600" y="3124200"/>
          <a:ext cx="5486400" cy="304800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RequestDispatcher dispatcher = request.getRequestDispatcher( “Today.jsp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43400" y="3573463"/>
            <a:ext cx="22098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호출할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JSP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페이지의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URL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경로명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75786" name="직선 화살표 연결선 17"/>
          <p:cNvCxnSpPr>
            <a:cxnSpLocks noChangeShapeType="1"/>
          </p:cNvCxnSpPr>
          <p:nvPr/>
        </p:nvCxnSpPr>
        <p:spPr bwMode="auto">
          <a:xfrm flipV="1">
            <a:off x="5410200" y="3365500"/>
            <a:ext cx="101600" cy="28575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990600" y="4887913"/>
          <a:ext cx="3048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dispatcher.include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(request, response);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600200" y="5345113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request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76600" y="5345113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response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34" name="직선 화살표 연결선 33"/>
          <p:cNvCxnSpPr>
            <a:stCxn id="29" idx="0"/>
          </p:cNvCxnSpPr>
          <p:nvPr/>
        </p:nvCxnSpPr>
        <p:spPr>
          <a:xfrm rot="5400000" flipH="1" flipV="1">
            <a:off x="2369343" y="5047457"/>
            <a:ext cx="214313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1" idx="0"/>
          </p:cNvCxnSpPr>
          <p:nvPr/>
        </p:nvCxnSpPr>
        <p:spPr>
          <a:xfrm rot="16200000" flipV="1">
            <a:off x="3694113" y="5000625"/>
            <a:ext cx="204788" cy="4841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메서드를 통해 호출되는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페이지로 데이터를 넘겨주기 위해서는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en-US" altLang="ko-KR"/>
              <a:t> </a:t>
            </a:r>
            <a:r>
              <a:rPr lang="ko-KR" altLang="en-US"/>
              <a:t>메서드의 경우와 마찬가지로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ko-KR"/>
              <a:t> </a:t>
            </a:r>
            <a:r>
              <a:rPr lang="ko-KR" altLang="en-US"/>
              <a:t>내장 변수에 대해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serAttribute</a:t>
            </a:r>
            <a:r>
              <a:rPr lang="en-US" altLang="ko-KR"/>
              <a:t> </a:t>
            </a:r>
            <a:r>
              <a:rPr lang="ko-KR" altLang="en-US"/>
              <a:t>메서드와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getAttribute</a:t>
            </a:r>
            <a:r>
              <a:rPr lang="en-US" altLang="ko-KR"/>
              <a:t> </a:t>
            </a:r>
            <a:r>
              <a:rPr lang="ko-KR" altLang="en-US"/>
              <a:t>메서드를 호출하면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6802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62000" y="2800350"/>
          <a:ext cx="4191000" cy="304800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request.setAttribute( “WEIGHT ”, new Double(72.5));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19200" y="3352800"/>
            <a:ext cx="22098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request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변수에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데이터를 저장하는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메서드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 flipH="1" flipV="1">
            <a:off x="1902619" y="3136107"/>
            <a:ext cx="212725" cy="7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762000" y="3962400"/>
          <a:ext cx="4648200" cy="304800"/>
        </p:xfrm>
        <a:graphic>
          <a:graphicData uri="http://schemas.openxmlformats.org/drawingml/2006/table">
            <a:tbl>
              <a:tblPr/>
              <a:tblGrid>
                <a:gridCol w="464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Double weight = (Double) request.getAttribute( “WEIGHT ”);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124200" y="4565650"/>
            <a:ext cx="22098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request 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내장 변수에 저장되어 있는 데이터를 가져오는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메서드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rot="5400000" flipH="1" flipV="1">
            <a:off x="3629819" y="4321969"/>
            <a:ext cx="258762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메서드의 사용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include</a:t>
            </a:r>
            <a:r>
              <a:rPr lang="en-US" altLang="ko-KR"/>
              <a:t> </a:t>
            </a:r>
            <a:r>
              <a:rPr lang="ko-KR" altLang="en-US"/>
              <a:t>메서드의 사용 예를 보여주는 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en-US" altLang="ko-KR"/>
              <a:t> </a:t>
            </a:r>
            <a:r>
              <a:rPr lang="ko-KR" altLang="en-US"/>
              <a:t>페이지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7826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다른 </a:t>
            </a:r>
            <a:r>
              <a:rPr lang="en-US" altLang="ko-KR"/>
              <a:t>JSP </a:t>
            </a:r>
            <a:r>
              <a:rPr lang="ko-KR" altLang="en-US"/>
              <a:t>페이지 호출하기</a:t>
            </a:r>
          </a:p>
        </p:txBody>
      </p:sp>
      <p:graphicFrame>
        <p:nvGraphicFramePr>
          <p:cNvPr id="77846" name="Group 22"/>
          <p:cNvGraphicFramePr>
            <a:graphicFrameLocks noGrp="1"/>
          </p:cNvGraphicFramePr>
          <p:nvPr/>
        </p:nvGraphicFramePr>
        <p:xfrm>
          <a:off x="533400" y="1905000"/>
          <a:ext cx="5562600" cy="3048001"/>
        </p:xfrm>
        <a:graphic>
          <a:graphicData uri="http://schemas.openxmlformats.org/drawingml/2006/table">
            <a:tbl>
              <a:tblPr/>
              <a:tblGrid>
                <a:gridCol w="556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예제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3-20] include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메서드의 사용 예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오늘의 메뉴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&lt;H3&gt;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오늘의 메뉴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&lt;/H3&gt;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짜장면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볶음밥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-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짬뽕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&lt;BR&gt;&lt;BR&gt;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&lt;%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out.flush();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RequestDispatcher dispatcher = request.getRequestDispatcher( “Now.jsp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dispatcher.include(request, response);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847" name="Group 23"/>
          <p:cNvGraphicFramePr>
            <a:graphicFrameLocks noGrp="1"/>
          </p:cNvGraphicFramePr>
          <p:nvPr/>
        </p:nvGraphicFramePr>
        <p:xfrm>
          <a:off x="762000" y="5334000"/>
          <a:ext cx="4191000" cy="762000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contentType=“text/html; charset=euc-kr”%&gt;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import=“java.util.*”%&gt;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 GregorianCalendar now = new GregorianCalendar();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[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현재의 시각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] &lt;%= String.format(“%TF %TT ”, now, now) %&gt;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048000" y="4794250"/>
            <a:ext cx="19050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Now.jsp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include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합니다</a:t>
            </a:r>
            <a:endParaRPr lang="en-US" altLang="ko-KR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77842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3962400"/>
            <a:ext cx="2819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7843" name="직선 화살표 연결선 14"/>
          <p:cNvCxnSpPr>
            <a:cxnSpLocks noChangeShapeType="1"/>
          </p:cNvCxnSpPr>
          <p:nvPr/>
        </p:nvCxnSpPr>
        <p:spPr bwMode="auto">
          <a:xfrm flipH="1" flipV="1">
            <a:off x="3032125" y="4379913"/>
            <a:ext cx="33338" cy="97631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sz="1800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/>
              <a:t>의 다양한 문법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7410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6414" name="Group 30"/>
          <p:cNvGraphicFramePr>
            <a:graphicFrameLocks noGrp="1"/>
          </p:cNvGraphicFramePr>
          <p:nvPr/>
        </p:nvGraphicFramePr>
        <p:xfrm>
          <a:off x="838200" y="1524000"/>
          <a:ext cx="6019800" cy="2377440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서블릿 클래스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public class HundredServlet extends HttpServlet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public void doGet(HttpServletRequest request, HttpServletResponse response)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throws ServletException, IOException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int total =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for (int cnt =1; cnt &lt;= 100;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total += cnt;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request.setAttribute( “result ”, total);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RequestDispatcher rd = request.getRequestDispatcher( “Hundred.jsp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rd.forward(request, response);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}            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모서리가 둥근 직사각형 15"/>
          <p:cNvSpPr/>
          <p:nvPr/>
        </p:nvSpPr>
        <p:spPr>
          <a:xfrm>
            <a:off x="1341438" y="2363788"/>
            <a:ext cx="4760912" cy="116046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10400" y="1828800"/>
            <a:ext cx="17145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복잡한 데이터 처리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로직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7421" name="Shape 20"/>
          <p:cNvCxnSpPr>
            <a:cxnSpLocks noChangeShapeType="1"/>
            <a:stCxn id="17" idx="2"/>
            <a:endCxn id="16" idx="3"/>
          </p:cNvCxnSpPr>
          <p:nvPr/>
        </p:nvCxnSpPr>
        <p:spPr bwMode="auto">
          <a:xfrm rot="5400000">
            <a:off x="6531768" y="1608932"/>
            <a:ext cx="906463" cy="1765300"/>
          </a:xfrm>
          <a:prstGeom prst="curvedConnector2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38200" y="4352925"/>
          <a:ext cx="6019800" cy="1646238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&lt;HEAD&gt;&lt;TITLE&gt;1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1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부터 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까지의 합은</a:t>
                      </a: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? </a:t>
                      </a: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${result}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              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3306763" y="5627688"/>
            <a:ext cx="544512" cy="15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10400" y="502920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익스프레션</a:t>
            </a: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언어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(expression language)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cxnSp>
        <p:nvCxnSpPr>
          <p:cNvPr id="18" name="구부러진 연결선 17"/>
          <p:cNvCxnSpPr>
            <a:stCxn id="13" idx="1"/>
          </p:cNvCxnSpPr>
          <p:nvPr/>
        </p:nvCxnSpPr>
        <p:spPr>
          <a:xfrm rot="10800000" flipV="1">
            <a:off x="3962400" y="5219700"/>
            <a:ext cx="3048000" cy="266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28800" y="6096000"/>
            <a:ext cx="441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그림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3-4] </a:t>
            </a:r>
            <a:r>
              <a:rPr lang="en-US" altLang="ko-KR" sz="1100" b="1" dirty="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JSP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문법 </a:t>
            </a:r>
            <a:r>
              <a:rPr lang="en-US" altLang="ko-KR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11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익스프레션</a:t>
            </a:r>
            <a:r>
              <a:rPr lang="ko-KR" altLang="en-US" sz="11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언어</a:t>
            </a:r>
          </a:p>
        </p:txBody>
      </p:sp>
      <p:sp>
        <p:nvSpPr>
          <p:cNvPr id="23" name="아래쪽 화살표 22"/>
          <p:cNvSpPr/>
          <p:nvPr/>
        </p:nvSpPr>
        <p:spPr>
          <a:xfrm>
            <a:off x="3352800" y="4037013"/>
            <a:ext cx="685800" cy="23018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en-US" altLang="ko-KR" sz="1800" b="1">
                <a:latin typeface="Times New Roman" pitchFamily="18" charset="0"/>
                <a:cs typeface="Times New Roman" pitchFamily="18" charset="0"/>
              </a:rPr>
              <a:t>JSP</a:t>
            </a:r>
            <a:r>
              <a:rPr lang="ko-KR" altLang="en-US"/>
              <a:t>의 다양한 문법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8434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17438" name="Group 30"/>
          <p:cNvGraphicFramePr>
            <a:graphicFrameLocks noGrp="1"/>
          </p:cNvGraphicFramePr>
          <p:nvPr/>
        </p:nvGraphicFramePr>
        <p:xfrm>
          <a:off x="838200" y="1524000"/>
          <a:ext cx="6019800" cy="2377440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서블릿 클래스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public class WinnersServlet extends HttpServlet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public void doGet(HttpServletRequest request, HttpServletResponse response)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          throws ServletException, IOException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int arr[] = new int[5];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Random random = new Random();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for (int cnt =0; cnt &lt; arr.length; cnt++)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arr[cnt] = random.nextInt(10000000);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request.setAttribute( “ARR ”, arr);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RequestDispatcher rd = request.getRequestDispatcher( “Winners.jsp ”);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rd.forward(request, response);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}</a:t>
                      </a:r>
                      <a:endParaRPr kumimoji="0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HY견고딕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34200" y="2362200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복잡한 데이터 처리 </a:t>
            </a:r>
            <a:r>
              <a:rPr lang="ko-KR" altLang="en-US" sz="1200" dirty="0" err="1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로직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17435" name="Group 27"/>
          <p:cNvGraphicFramePr>
            <a:graphicFrameLocks noGrp="1"/>
          </p:cNvGraphicFramePr>
          <p:nvPr/>
        </p:nvGraphicFramePr>
        <p:xfrm>
          <a:off x="838200" y="4430713"/>
          <a:ext cx="6019800" cy="2042160"/>
        </p:xfrm>
        <a:graphic>
          <a:graphicData uri="http://schemas.openxmlformats.org/drawingml/2006/table">
            <a:tbl>
              <a:tblPr/>
              <a:tblGrid>
                <a:gridCol w="60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JSP 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맑은 고딕" pitchFamily="50" charset="-127"/>
                          <a:cs typeface="Times New Roman" pitchFamily="18" charset="0"/>
                        </a:rPr>
                        <a:t>페이지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&lt;%@page contentType= “text/html; charset=euc-kr ”%&gt;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&lt;%@taglib prefix= “c” uri= “http://java.sun.com/jsp/jstl/core ” %&gt;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&lt;HTML&gt;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&lt;HEAD&gt;&lt;TITLE&gt;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복권 당첨 번호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&lt;/TITLE&gt;&lt;/HEAD&gt;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</a:t>
                      </a: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&lt;c:forEach var= “num ” items= “${ARR} ”&gt;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         ${num} &lt;BR&gt;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         &lt;/c:forEach&gt;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  &lt;/BODY&gt;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&lt;/HTML&gt;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3306763" y="5776913"/>
            <a:ext cx="544512" cy="15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62800" y="5334000"/>
            <a:ext cx="1295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액션</a:t>
            </a:r>
            <a:r>
              <a:rPr lang="en-US" altLang="ko-KR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(action)</a:t>
            </a:r>
            <a:endParaRPr lang="ko-KR" altLang="en-US" sz="12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84288" y="2362200"/>
            <a:ext cx="4430712" cy="12192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455" name="구부러진 연결선 24"/>
          <p:cNvCxnSpPr>
            <a:cxnSpLocks noChangeShapeType="1"/>
            <a:stCxn id="17" idx="1"/>
            <a:endCxn id="23" idx="3"/>
          </p:cNvCxnSpPr>
          <p:nvPr/>
        </p:nvCxnSpPr>
        <p:spPr bwMode="auto">
          <a:xfrm rot="10800000" flipV="1">
            <a:off x="5715000" y="2476500"/>
            <a:ext cx="1219200" cy="4953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6" name="모서리가 둥근 직사각형 25"/>
          <p:cNvSpPr/>
          <p:nvPr/>
        </p:nvSpPr>
        <p:spPr>
          <a:xfrm>
            <a:off x="1514475" y="5610225"/>
            <a:ext cx="2900363" cy="46196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457" name="Shape 27"/>
          <p:cNvCxnSpPr>
            <a:cxnSpLocks noChangeShapeType="1"/>
            <a:stCxn id="13" idx="1"/>
            <a:endCxn id="26" idx="3"/>
          </p:cNvCxnSpPr>
          <p:nvPr/>
        </p:nvCxnSpPr>
        <p:spPr bwMode="auto">
          <a:xfrm rot="10800000" flipV="1">
            <a:off x="4414838" y="5524500"/>
            <a:ext cx="2747962" cy="317500"/>
          </a:xfrm>
          <a:prstGeom prst="curvedConnector3">
            <a:avLst>
              <a:gd name="adj1" fmla="val 49972"/>
            </a:avLst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" name="아래쪽 화살표 22"/>
          <p:cNvSpPr/>
          <p:nvPr/>
        </p:nvSpPr>
        <p:spPr>
          <a:xfrm>
            <a:off x="3352800" y="4037013"/>
            <a:ext cx="685800" cy="23018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42975"/>
            <a:ext cx="8686800" cy="5715000"/>
          </a:xfrm>
        </p:spPr>
        <p:txBody>
          <a:bodyPr/>
          <a:lstStyle/>
          <a:p>
            <a:r>
              <a:rPr lang="ko-KR" altLang="en-US"/>
              <a:t>스크립팅</a:t>
            </a:r>
            <a:r>
              <a:rPr lang="en-US" altLang="ko-KR"/>
              <a:t> </a:t>
            </a:r>
            <a:r>
              <a:rPr lang="ko-KR" altLang="en-US"/>
              <a:t>요소의 문법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스크립팅 요소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scripting elements</a:t>
            </a:r>
            <a:r>
              <a:rPr lang="en-US" altLang="ko-KR"/>
              <a:t>)</a:t>
            </a:r>
            <a:r>
              <a:rPr lang="ko-KR" altLang="en-US"/>
              <a:t>란 다음 세가지 문법을 말한다</a:t>
            </a:r>
            <a:r>
              <a:rPr lang="en-US" altLang="ko-KR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스크립틀릿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scriptlet</a:t>
            </a:r>
            <a:r>
              <a:rPr lang="en-US" altLang="ko-KR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익스프레션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lang="en-US" altLang="ko-KR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선언부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declaration</a:t>
            </a:r>
            <a:r>
              <a:rPr lang="en-US" altLang="ko-KR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스크립틀릿</a:t>
            </a:r>
            <a:r>
              <a:rPr lang="en-US" altLang="ko-KR"/>
              <a:t>(</a:t>
            </a:r>
            <a:r>
              <a:rPr lang="en-US" altLang="ko-KR" b="1">
                <a:latin typeface="Times New Roman" pitchFamily="18" charset="0"/>
                <a:cs typeface="Times New Roman" pitchFamily="18" charset="0"/>
              </a:rPr>
              <a:t>scriptlet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&lt;%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시작해서 </a:t>
            </a:r>
            <a:r>
              <a:rPr lang="en-US" altLang="ko-KR"/>
              <a:t>%&gt; </a:t>
            </a:r>
            <a:r>
              <a:rPr lang="ko-KR" altLang="en-US"/>
              <a:t>로 끝나고</a:t>
            </a:r>
            <a:r>
              <a:rPr lang="en-US" altLang="ko-KR"/>
              <a:t>, </a:t>
            </a:r>
            <a:r>
              <a:rPr lang="ko-KR" altLang="en-US"/>
              <a:t>그 사이 자바 명령문이 들어갈 수 있다</a:t>
            </a:r>
            <a:r>
              <a:rPr lang="en-US" altLang="ko-KR"/>
              <a:t>. </a:t>
            </a:r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1">
              <a:lnSpc>
                <a:spcPct val="150000"/>
              </a:lnSpc>
            </a:pPr>
            <a:endParaRPr lang="ko-KR" altLang="en-US"/>
          </a:p>
          <a:p>
            <a:pPr lvl="2">
              <a:lnSpc>
                <a:spcPct val="150000"/>
              </a:lnSpc>
            </a:pPr>
            <a:r>
              <a:rPr lang="ko-KR" altLang="en-US"/>
              <a:t>이 명령문은 웹 브라우저로 전송되는 것이 아니라 웹 서버 쪽에 실행 된다</a:t>
            </a:r>
            <a:r>
              <a:rPr lang="en-US" altLang="ko-KR"/>
              <a:t>.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2">
              <a:lnSpc>
                <a:spcPct val="150000"/>
              </a:lnSpc>
              <a:buFontTx/>
              <a:buNone/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>
              <a:buFontTx/>
              <a:buNone/>
            </a:pPr>
            <a:endParaRPr lang="en-US" altLang="ko-KR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itchFamily="2" charset="2"/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9458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459787" cy="576263"/>
          </a:xfrm>
        </p:spPr>
        <p:txBody>
          <a:bodyPr/>
          <a:lstStyle/>
          <a:p>
            <a:r>
              <a:rPr lang="en-US" altLang="ko-KR"/>
              <a:t>2. JSP</a:t>
            </a:r>
            <a:r>
              <a:rPr lang="ko-KR" altLang="en-US"/>
              <a:t>의 기초 문법</a:t>
            </a:r>
            <a:r>
              <a:rPr lang="en-US" altLang="ko-KR"/>
              <a:t>(</a:t>
            </a:r>
            <a:r>
              <a:rPr lang="ko-KR" altLang="en-US"/>
              <a:t>스크립팅 요소</a:t>
            </a:r>
            <a:r>
              <a:rPr lang="en-US" altLang="ko-KR"/>
              <a:t>, </a:t>
            </a:r>
            <a:r>
              <a:rPr lang="ko-KR" altLang="en-US"/>
              <a:t>지시자</a:t>
            </a:r>
            <a:r>
              <a:rPr lang="en-US" altLang="ko-KR"/>
              <a:t>,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95400" y="3886200"/>
          <a:ext cx="6781800" cy="143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&lt;%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total = 0;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for (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int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= 1;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&lt;= 100;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++)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        total +=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cnt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HY견고딕" pitchFamily="18" charset="-127"/>
                          <a:cs typeface="Times New Roman" pitchFamily="18" charset="0"/>
                        </a:rPr>
                        <a:t>%&gt;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직사각형 4"/>
          <p:cNvSpPr/>
          <p:nvPr/>
        </p:nvSpPr>
        <p:spPr>
          <a:xfrm>
            <a:off x="1533525" y="4257675"/>
            <a:ext cx="2511425" cy="7397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15000" y="4876800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자바 명령문들</a:t>
            </a:r>
          </a:p>
        </p:txBody>
      </p:sp>
      <p:cxnSp>
        <p:nvCxnSpPr>
          <p:cNvPr id="9" name="구부러진 연결선 8"/>
          <p:cNvCxnSpPr/>
          <p:nvPr/>
        </p:nvCxnSpPr>
        <p:spPr>
          <a:xfrm rot="10800000">
            <a:off x="4114800" y="4648200"/>
            <a:ext cx="1828800" cy="3048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28529</TotalTime>
  <Words>7097</Words>
  <Application>Microsoft Office PowerPoint</Application>
  <PresentationFormat>화면 슬라이드 쇼(4:3)</PresentationFormat>
  <Paragraphs>3906</Paragraphs>
  <Slides>67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HY강M</vt:lpstr>
      <vt:lpstr>HY견고딕</vt:lpstr>
      <vt:lpstr>HY헤드라인M</vt:lpstr>
      <vt:lpstr>돋움</vt:lpstr>
      <vt:lpstr>맑은 고딕</vt:lpstr>
      <vt:lpstr>휴먼둥근헤드라인</vt:lpstr>
      <vt:lpstr>휴먼매직체</vt:lpstr>
      <vt:lpstr>Arial</vt:lpstr>
      <vt:lpstr>Times New Roman</vt:lpstr>
      <vt:lpstr>Verdana</vt:lpstr>
      <vt:lpstr>Wingdings</vt:lpstr>
      <vt:lpstr>2_디자인 사용자 지정</vt:lpstr>
      <vt:lpstr>JSP의 기초</vt:lpstr>
      <vt:lpstr>PowerPoint 프레젠테이션</vt:lpstr>
      <vt:lpstr>1. JSP 페이지란?</vt:lpstr>
      <vt:lpstr>1. JSP 페이지란?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2. JSP의 기초 문법(스크립팅 요소, 지시자, 주석)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3. JSP 페이지의 내장 변수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4. 파일 입출력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5. 다른 JSP 페이지 호출하기</vt:lpstr>
      <vt:lpstr>PowerPoint 프레젠테이션</vt:lpstr>
    </vt:vector>
  </TitlesOfParts>
  <Company>한빛미디어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뇌를 자극하는 JSP &amp; Servlet 슬라이드</dc:title>
  <dc:creator>한빛미디어</dc:creator>
  <cp:lastModifiedBy>박 소원</cp:lastModifiedBy>
  <cp:revision>3153</cp:revision>
  <dcterms:created xsi:type="dcterms:W3CDTF">2004-07-21T02:43:03Z</dcterms:created>
  <dcterms:modified xsi:type="dcterms:W3CDTF">2019-04-24T12:33:43Z</dcterms:modified>
</cp:coreProperties>
</file>